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5"/>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16" autoAdjust="0"/>
    <p:restoredTop sz="94660"/>
  </p:normalViewPr>
  <p:slideViewPr>
    <p:cSldViewPr snapToGrid="0">
      <p:cViewPr varScale="1">
        <p:scale>
          <a:sx n="84" d="100"/>
          <a:sy n="84" d="100"/>
        </p:scale>
        <p:origin x="510"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D8C3DFF-2BB2-4053-A526-2490B792D5B3}" type="datetimeFigureOut">
              <a:rPr lang="en-US" smtClean="0"/>
              <a:t>2/4/2026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7D64B00-7718-497F-B6D6-488DEA9AF927}" type="slidenum">
              <a:rPr lang="en-US" smtClean="0"/>
              <a:t>‹#›</a:t>
            </a:fld>
            <a:endParaRPr lang="en-US"/>
          </a:p>
        </p:txBody>
      </p:sp>
    </p:spTree>
    <p:extLst>
      <p:ext uri="{BB962C8B-B14F-4D97-AF65-F5344CB8AC3E}">
        <p14:creationId xmlns:p14="http://schemas.microsoft.com/office/powerpoint/2010/main" val="2289867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517C99-9DA4-2190-F281-D7424031A0E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7923A0B-8E8B-5218-37E7-6B2AB2D06C7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74A9B06-C4A0-A9D0-C982-B3155203782D}"/>
              </a:ext>
            </a:extLst>
          </p:cNvPr>
          <p:cNvSpPr>
            <a:spLocks noGrp="1"/>
          </p:cNvSpPr>
          <p:nvPr>
            <p:ph type="dt" sz="half" idx="10"/>
          </p:nvPr>
        </p:nvSpPr>
        <p:spPr/>
        <p:txBody>
          <a:bodyPr/>
          <a:lstStyle/>
          <a:p>
            <a:r>
              <a:rPr lang="en-US"/>
              <a:t>2/4/2026</a:t>
            </a:r>
          </a:p>
        </p:txBody>
      </p:sp>
      <p:sp>
        <p:nvSpPr>
          <p:cNvPr id="5" name="Footer Placeholder 4">
            <a:extLst>
              <a:ext uri="{FF2B5EF4-FFF2-40B4-BE49-F238E27FC236}">
                <a16:creationId xmlns:a16="http://schemas.microsoft.com/office/drawing/2014/main" id="{088E9825-C160-347B-8C93-84E97A71228E}"/>
              </a:ext>
            </a:extLst>
          </p:cNvPr>
          <p:cNvSpPr>
            <a:spLocks noGrp="1"/>
          </p:cNvSpPr>
          <p:nvPr>
            <p:ph type="ftr" sz="quarter" idx="11"/>
          </p:nvPr>
        </p:nvSpPr>
        <p:spPr/>
        <p:txBody>
          <a:bodyPr/>
          <a:lstStyle/>
          <a:p>
            <a:r>
              <a:rPr lang="en-US"/>
              <a:t>© 2026 by Norbert Doerry                                                                                  This work is licensed via: CC BY 4.0</a:t>
            </a:r>
          </a:p>
        </p:txBody>
      </p:sp>
      <p:sp>
        <p:nvSpPr>
          <p:cNvPr id="6" name="Slide Number Placeholder 5">
            <a:extLst>
              <a:ext uri="{FF2B5EF4-FFF2-40B4-BE49-F238E27FC236}">
                <a16:creationId xmlns:a16="http://schemas.microsoft.com/office/drawing/2014/main" id="{3C706EAC-4EC0-F750-6BC1-42D104347B1A}"/>
              </a:ext>
            </a:extLst>
          </p:cNvPr>
          <p:cNvSpPr>
            <a:spLocks noGrp="1"/>
          </p:cNvSpPr>
          <p:nvPr>
            <p:ph type="sldNum" sz="quarter" idx="12"/>
          </p:nvPr>
        </p:nvSpPr>
        <p:spPr/>
        <p:txBody>
          <a:bodyPr/>
          <a:lstStyle/>
          <a:p>
            <a:fld id="{13E3B7D2-2C23-477A-B7E5-64419E75BE45}" type="slidenum">
              <a:rPr lang="en-US" smtClean="0"/>
              <a:t>‹#›</a:t>
            </a:fld>
            <a:endParaRPr lang="en-US"/>
          </a:p>
        </p:txBody>
      </p:sp>
    </p:spTree>
    <p:extLst>
      <p:ext uri="{BB962C8B-B14F-4D97-AF65-F5344CB8AC3E}">
        <p14:creationId xmlns:p14="http://schemas.microsoft.com/office/powerpoint/2010/main" val="25698705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DAAF06-04D3-D321-5354-7DE99779A0C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7DA5001-C7E2-591B-FA88-E7352AD9CED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72949CD-D8A7-CCDB-B00A-D018145DF176}"/>
              </a:ext>
            </a:extLst>
          </p:cNvPr>
          <p:cNvSpPr>
            <a:spLocks noGrp="1"/>
          </p:cNvSpPr>
          <p:nvPr>
            <p:ph type="dt" sz="half" idx="10"/>
          </p:nvPr>
        </p:nvSpPr>
        <p:spPr/>
        <p:txBody>
          <a:bodyPr/>
          <a:lstStyle/>
          <a:p>
            <a:r>
              <a:rPr lang="en-US"/>
              <a:t>2/4/2026</a:t>
            </a:r>
          </a:p>
        </p:txBody>
      </p:sp>
      <p:sp>
        <p:nvSpPr>
          <p:cNvPr id="5" name="Footer Placeholder 4">
            <a:extLst>
              <a:ext uri="{FF2B5EF4-FFF2-40B4-BE49-F238E27FC236}">
                <a16:creationId xmlns:a16="http://schemas.microsoft.com/office/drawing/2014/main" id="{6ECA90EB-80FC-12DB-5D9D-79FEE4DC366F}"/>
              </a:ext>
            </a:extLst>
          </p:cNvPr>
          <p:cNvSpPr>
            <a:spLocks noGrp="1"/>
          </p:cNvSpPr>
          <p:nvPr>
            <p:ph type="ftr" sz="quarter" idx="11"/>
          </p:nvPr>
        </p:nvSpPr>
        <p:spPr/>
        <p:txBody>
          <a:bodyPr/>
          <a:lstStyle/>
          <a:p>
            <a:r>
              <a:rPr lang="en-US"/>
              <a:t>© 2026 by Norbert Doerry                                                                                  This work is licensed via: CC BY 4.0</a:t>
            </a:r>
          </a:p>
        </p:txBody>
      </p:sp>
      <p:sp>
        <p:nvSpPr>
          <p:cNvPr id="6" name="Slide Number Placeholder 5">
            <a:extLst>
              <a:ext uri="{FF2B5EF4-FFF2-40B4-BE49-F238E27FC236}">
                <a16:creationId xmlns:a16="http://schemas.microsoft.com/office/drawing/2014/main" id="{B2EEAAAF-CDD6-A3AF-94C2-05464EA2C577}"/>
              </a:ext>
            </a:extLst>
          </p:cNvPr>
          <p:cNvSpPr>
            <a:spLocks noGrp="1"/>
          </p:cNvSpPr>
          <p:nvPr>
            <p:ph type="sldNum" sz="quarter" idx="12"/>
          </p:nvPr>
        </p:nvSpPr>
        <p:spPr/>
        <p:txBody>
          <a:bodyPr/>
          <a:lstStyle/>
          <a:p>
            <a:fld id="{13E3B7D2-2C23-477A-B7E5-64419E75BE45}" type="slidenum">
              <a:rPr lang="en-US" smtClean="0"/>
              <a:t>‹#›</a:t>
            </a:fld>
            <a:endParaRPr lang="en-US"/>
          </a:p>
        </p:txBody>
      </p:sp>
    </p:spTree>
    <p:extLst>
      <p:ext uri="{BB962C8B-B14F-4D97-AF65-F5344CB8AC3E}">
        <p14:creationId xmlns:p14="http://schemas.microsoft.com/office/powerpoint/2010/main" val="23460160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F4861DA-534B-C3BB-478B-4DEFE7AB034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B51B8A6-A62A-D8CF-03F1-CAFF8B10D49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B0D4714-3680-89BB-8585-2A6D7172F221}"/>
              </a:ext>
            </a:extLst>
          </p:cNvPr>
          <p:cNvSpPr>
            <a:spLocks noGrp="1"/>
          </p:cNvSpPr>
          <p:nvPr>
            <p:ph type="dt" sz="half" idx="10"/>
          </p:nvPr>
        </p:nvSpPr>
        <p:spPr/>
        <p:txBody>
          <a:bodyPr/>
          <a:lstStyle/>
          <a:p>
            <a:r>
              <a:rPr lang="en-US"/>
              <a:t>2/4/2026</a:t>
            </a:r>
          </a:p>
        </p:txBody>
      </p:sp>
      <p:sp>
        <p:nvSpPr>
          <p:cNvPr id="5" name="Footer Placeholder 4">
            <a:extLst>
              <a:ext uri="{FF2B5EF4-FFF2-40B4-BE49-F238E27FC236}">
                <a16:creationId xmlns:a16="http://schemas.microsoft.com/office/drawing/2014/main" id="{EA8B3F73-79D1-F9EE-F2BD-B0686E66521C}"/>
              </a:ext>
            </a:extLst>
          </p:cNvPr>
          <p:cNvSpPr>
            <a:spLocks noGrp="1"/>
          </p:cNvSpPr>
          <p:nvPr>
            <p:ph type="ftr" sz="quarter" idx="11"/>
          </p:nvPr>
        </p:nvSpPr>
        <p:spPr/>
        <p:txBody>
          <a:bodyPr/>
          <a:lstStyle/>
          <a:p>
            <a:r>
              <a:rPr lang="en-US"/>
              <a:t>© 2026 by Norbert Doerry                                                                                  This work is licensed via: CC BY 4.0</a:t>
            </a:r>
          </a:p>
        </p:txBody>
      </p:sp>
      <p:sp>
        <p:nvSpPr>
          <p:cNvPr id="6" name="Slide Number Placeholder 5">
            <a:extLst>
              <a:ext uri="{FF2B5EF4-FFF2-40B4-BE49-F238E27FC236}">
                <a16:creationId xmlns:a16="http://schemas.microsoft.com/office/drawing/2014/main" id="{720FCCC9-B4D3-012B-261B-902FCF24631D}"/>
              </a:ext>
            </a:extLst>
          </p:cNvPr>
          <p:cNvSpPr>
            <a:spLocks noGrp="1"/>
          </p:cNvSpPr>
          <p:nvPr>
            <p:ph type="sldNum" sz="quarter" idx="12"/>
          </p:nvPr>
        </p:nvSpPr>
        <p:spPr/>
        <p:txBody>
          <a:bodyPr/>
          <a:lstStyle/>
          <a:p>
            <a:fld id="{13E3B7D2-2C23-477A-B7E5-64419E75BE45}" type="slidenum">
              <a:rPr lang="en-US" smtClean="0"/>
              <a:t>‹#›</a:t>
            </a:fld>
            <a:endParaRPr lang="en-US"/>
          </a:p>
        </p:txBody>
      </p:sp>
    </p:spTree>
    <p:extLst>
      <p:ext uri="{BB962C8B-B14F-4D97-AF65-F5344CB8AC3E}">
        <p14:creationId xmlns:p14="http://schemas.microsoft.com/office/powerpoint/2010/main" val="34994636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18CC4-6400-853E-2712-BE131DECCD0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997947E-5317-4D15-62A2-FB8B6B82722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397AF0C-166C-13D3-7A02-39766EF1EF51}"/>
              </a:ext>
            </a:extLst>
          </p:cNvPr>
          <p:cNvSpPr>
            <a:spLocks noGrp="1"/>
          </p:cNvSpPr>
          <p:nvPr>
            <p:ph type="dt" sz="half" idx="10"/>
          </p:nvPr>
        </p:nvSpPr>
        <p:spPr/>
        <p:txBody>
          <a:bodyPr/>
          <a:lstStyle/>
          <a:p>
            <a:r>
              <a:rPr lang="en-US"/>
              <a:t>2/4/2026</a:t>
            </a:r>
          </a:p>
        </p:txBody>
      </p:sp>
      <p:sp>
        <p:nvSpPr>
          <p:cNvPr id="5" name="Footer Placeholder 4">
            <a:extLst>
              <a:ext uri="{FF2B5EF4-FFF2-40B4-BE49-F238E27FC236}">
                <a16:creationId xmlns:a16="http://schemas.microsoft.com/office/drawing/2014/main" id="{43D67959-CCB0-4417-1233-ABC7A4F30684}"/>
              </a:ext>
            </a:extLst>
          </p:cNvPr>
          <p:cNvSpPr>
            <a:spLocks noGrp="1"/>
          </p:cNvSpPr>
          <p:nvPr>
            <p:ph type="ftr" sz="quarter" idx="11"/>
          </p:nvPr>
        </p:nvSpPr>
        <p:spPr/>
        <p:txBody>
          <a:bodyPr/>
          <a:lstStyle/>
          <a:p>
            <a:r>
              <a:rPr lang="en-US"/>
              <a:t>© 2026 by Norbert Doerry                                                                                  This work is licensed via: CC BY 4.0</a:t>
            </a:r>
          </a:p>
        </p:txBody>
      </p:sp>
      <p:sp>
        <p:nvSpPr>
          <p:cNvPr id="6" name="Slide Number Placeholder 5">
            <a:extLst>
              <a:ext uri="{FF2B5EF4-FFF2-40B4-BE49-F238E27FC236}">
                <a16:creationId xmlns:a16="http://schemas.microsoft.com/office/drawing/2014/main" id="{5533939D-CB65-9FC5-1D31-A5FFE197CDDA}"/>
              </a:ext>
            </a:extLst>
          </p:cNvPr>
          <p:cNvSpPr>
            <a:spLocks noGrp="1"/>
          </p:cNvSpPr>
          <p:nvPr>
            <p:ph type="sldNum" sz="quarter" idx="12"/>
          </p:nvPr>
        </p:nvSpPr>
        <p:spPr/>
        <p:txBody>
          <a:bodyPr/>
          <a:lstStyle/>
          <a:p>
            <a:fld id="{13E3B7D2-2C23-477A-B7E5-64419E75BE45}" type="slidenum">
              <a:rPr lang="en-US" smtClean="0"/>
              <a:t>‹#›</a:t>
            </a:fld>
            <a:endParaRPr lang="en-US"/>
          </a:p>
        </p:txBody>
      </p:sp>
    </p:spTree>
    <p:extLst>
      <p:ext uri="{BB962C8B-B14F-4D97-AF65-F5344CB8AC3E}">
        <p14:creationId xmlns:p14="http://schemas.microsoft.com/office/powerpoint/2010/main" val="29085614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A04624-0A9A-DE58-6679-0A550E6F17A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D8F4258-D289-0FD6-64C4-6BAC2C4616E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F69B524-8FD7-2BC9-160C-86877BDDB72E}"/>
              </a:ext>
            </a:extLst>
          </p:cNvPr>
          <p:cNvSpPr>
            <a:spLocks noGrp="1"/>
          </p:cNvSpPr>
          <p:nvPr>
            <p:ph type="dt" sz="half" idx="10"/>
          </p:nvPr>
        </p:nvSpPr>
        <p:spPr/>
        <p:txBody>
          <a:bodyPr/>
          <a:lstStyle/>
          <a:p>
            <a:r>
              <a:rPr lang="en-US"/>
              <a:t>2/4/2026</a:t>
            </a:r>
          </a:p>
        </p:txBody>
      </p:sp>
      <p:sp>
        <p:nvSpPr>
          <p:cNvPr id="5" name="Footer Placeholder 4">
            <a:extLst>
              <a:ext uri="{FF2B5EF4-FFF2-40B4-BE49-F238E27FC236}">
                <a16:creationId xmlns:a16="http://schemas.microsoft.com/office/drawing/2014/main" id="{53C1675C-93C7-5120-0824-03D2B709A9FC}"/>
              </a:ext>
            </a:extLst>
          </p:cNvPr>
          <p:cNvSpPr>
            <a:spLocks noGrp="1"/>
          </p:cNvSpPr>
          <p:nvPr>
            <p:ph type="ftr" sz="quarter" idx="11"/>
          </p:nvPr>
        </p:nvSpPr>
        <p:spPr/>
        <p:txBody>
          <a:bodyPr/>
          <a:lstStyle/>
          <a:p>
            <a:r>
              <a:rPr lang="en-US"/>
              <a:t>© 2026 by Norbert Doerry                                                                                  This work is licensed via: CC BY 4.0</a:t>
            </a:r>
          </a:p>
        </p:txBody>
      </p:sp>
      <p:sp>
        <p:nvSpPr>
          <p:cNvPr id="6" name="Slide Number Placeholder 5">
            <a:extLst>
              <a:ext uri="{FF2B5EF4-FFF2-40B4-BE49-F238E27FC236}">
                <a16:creationId xmlns:a16="http://schemas.microsoft.com/office/drawing/2014/main" id="{1AC3B65A-760A-EB46-BA32-1FACD6D6B786}"/>
              </a:ext>
            </a:extLst>
          </p:cNvPr>
          <p:cNvSpPr>
            <a:spLocks noGrp="1"/>
          </p:cNvSpPr>
          <p:nvPr>
            <p:ph type="sldNum" sz="quarter" idx="12"/>
          </p:nvPr>
        </p:nvSpPr>
        <p:spPr/>
        <p:txBody>
          <a:bodyPr/>
          <a:lstStyle/>
          <a:p>
            <a:fld id="{13E3B7D2-2C23-477A-B7E5-64419E75BE45}" type="slidenum">
              <a:rPr lang="en-US" smtClean="0"/>
              <a:t>‹#›</a:t>
            </a:fld>
            <a:endParaRPr lang="en-US"/>
          </a:p>
        </p:txBody>
      </p:sp>
    </p:spTree>
    <p:extLst>
      <p:ext uri="{BB962C8B-B14F-4D97-AF65-F5344CB8AC3E}">
        <p14:creationId xmlns:p14="http://schemas.microsoft.com/office/powerpoint/2010/main" val="19211365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324CC3-F216-7508-54A3-C5ACCB51E6F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AEF8413-6872-FA40-04CC-DBC16696427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15DF574-1EE7-D06E-4F94-BCCBA3BA520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A577B23-4394-84C7-741B-46723ADF134D}"/>
              </a:ext>
            </a:extLst>
          </p:cNvPr>
          <p:cNvSpPr>
            <a:spLocks noGrp="1"/>
          </p:cNvSpPr>
          <p:nvPr>
            <p:ph type="dt" sz="half" idx="10"/>
          </p:nvPr>
        </p:nvSpPr>
        <p:spPr/>
        <p:txBody>
          <a:bodyPr/>
          <a:lstStyle/>
          <a:p>
            <a:r>
              <a:rPr lang="en-US"/>
              <a:t>2/4/2026</a:t>
            </a:r>
          </a:p>
        </p:txBody>
      </p:sp>
      <p:sp>
        <p:nvSpPr>
          <p:cNvPr id="6" name="Footer Placeholder 5">
            <a:extLst>
              <a:ext uri="{FF2B5EF4-FFF2-40B4-BE49-F238E27FC236}">
                <a16:creationId xmlns:a16="http://schemas.microsoft.com/office/drawing/2014/main" id="{30C3CECF-594F-E0FF-D3BA-2F6D44E08D47}"/>
              </a:ext>
            </a:extLst>
          </p:cNvPr>
          <p:cNvSpPr>
            <a:spLocks noGrp="1"/>
          </p:cNvSpPr>
          <p:nvPr>
            <p:ph type="ftr" sz="quarter" idx="11"/>
          </p:nvPr>
        </p:nvSpPr>
        <p:spPr/>
        <p:txBody>
          <a:bodyPr/>
          <a:lstStyle/>
          <a:p>
            <a:r>
              <a:rPr lang="en-US"/>
              <a:t>© 2026 by Norbert Doerry                                                                                  This work is licensed via: CC BY 4.0</a:t>
            </a:r>
          </a:p>
        </p:txBody>
      </p:sp>
      <p:sp>
        <p:nvSpPr>
          <p:cNvPr id="7" name="Slide Number Placeholder 6">
            <a:extLst>
              <a:ext uri="{FF2B5EF4-FFF2-40B4-BE49-F238E27FC236}">
                <a16:creationId xmlns:a16="http://schemas.microsoft.com/office/drawing/2014/main" id="{5271DCC2-952E-710E-83A3-120F83BF061A}"/>
              </a:ext>
            </a:extLst>
          </p:cNvPr>
          <p:cNvSpPr>
            <a:spLocks noGrp="1"/>
          </p:cNvSpPr>
          <p:nvPr>
            <p:ph type="sldNum" sz="quarter" idx="12"/>
          </p:nvPr>
        </p:nvSpPr>
        <p:spPr/>
        <p:txBody>
          <a:bodyPr/>
          <a:lstStyle/>
          <a:p>
            <a:fld id="{13E3B7D2-2C23-477A-B7E5-64419E75BE45}" type="slidenum">
              <a:rPr lang="en-US" smtClean="0"/>
              <a:t>‹#›</a:t>
            </a:fld>
            <a:endParaRPr lang="en-US"/>
          </a:p>
        </p:txBody>
      </p:sp>
    </p:spTree>
    <p:extLst>
      <p:ext uri="{BB962C8B-B14F-4D97-AF65-F5344CB8AC3E}">
        <p14:creationId xmlns:p14="http://schemas.microsoft.com/office/powerpoint/2010/main" val="25087691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35959A-1E60-88E3-12A6-E747F3AFEA8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063AC01-9DCF-BBB3-B089-27EB036988B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5F32DD9-FC55-1A10-7C03-A0CDC69831D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8B6F509-3153-28CA-1082-A5D223CE599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73F6C0F-46FC-70E2-09B4-4153BE137E1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C7C965E-096C-366A-466E-9F73248CEAA1}"/>
              </a:ext>
            </a:extLst>
          </p:cNvPr>
          <p:cNvSpPr>
            <a:spLocks noGrp="1"/>
          </p:cNvSpPr>
          <p:nvPr>
            <p:ph type="dt" sz="half" idx="10"/>
          </p:nvPr>
        </p:nvSpPr>
        <p:spPr/>
        <p:txBody>
          <a:bodyPr/>
          <a:lstStyle/>
          <a:p>
            <a:r>
              <a:rPr lang="en-US"/>
              <a:t>2/4/2026</a:t>
            </a:r>
          </a:p>
        </p:txBody>
      </p:sp>
      <p:sp>
        <p:nvSpPr>
          <p:cNvPr id="8" name="Footer Placeholder 7">
            <a:extLst>
              <a:ext uri="{FF2B5EF4-FFF2-40B4-BE49-F238E27FC236}">
                <a16:creationId xmlns:a16="http://schemas.microsoft.com/office/drawing/2014/main" id="{187EE2D0-FBBA-AEA4-5EBF-DBEAFD92D2AD}"/>
              </a:ext>
            </a:extLst>
          </p:cNvPr>
          <p:cNvSpPr>
            <a:spLocks noGrp="1"/>
          </p:cNvSpPr>
          <p:nvPr>
            <p:ph type="ftr" sz="quarter" idx="11"/>
          </p:nvPr>
        </p:nvSpPr>
        <p:spPr/>
        <p:txBody>
          <a:bodyPr/>
          <a:lstStyle/>
          <a:p>
            <a:r>
              <a:rPr lang="en-US"/>
              <a:t>© 2026 by Norbert Doerry                                                                                  This work is licensed via: CC BY 4.0</a:t>
            </a:r>
          </a:p>
        </p:txBody>
      </p:sp>
      <p:sp>
        <p:nvSpPr>
          <p:cNvPr id="9" name="Slide Number Placeholder 8">
            <a:extLst>
              <a:ext uri="{FF2B5EF4-FFF2-40B4-BE49-F238E27FC236}">
                <a16:creationId xmlns:a16="http://schemas.microsoft.com/office/drawing/2014/main" id="{B7DB73D0-4AC2-7B5E-454E-2AA133760DD6}"/>
              </a:ext>
            </a:extLst>
          </p:cNvPr>
          <p:cNvSpPr>
            <a:spLocks noGrp="1"/>
          </p:cNvSpPr>
          <p:nvPr>
            <p:ph type="sldNum" sz="quarter" idx="12"/>
          </p:nvPr>
        </p:nvSpPr>
        <p:spPr/>
        <p:txBody>
          <a:bodyPr/>
          <a:lstStyle/>
          <a:p>
            <a:fld id="{13E3B7D2-2C23-477A-B7E5-64419E75BE45}" type="slidenum">
              <a:rPr lang="en-US" smtClean="0"/>
              <a:t>‹#›</a:t>
            </a:fld>
            <a:endParaRPr lang="en-US"/>
          </a:p>
        </p:txBody>
      </p:sp>
    </p:spTree>
    <p:extLst>
      <p:ext uri="{BB962C8B-B14F-4D97-AF65-F5344CB8AC3E}">
        <p14:creationId xmlns:p14="http://schemas.microsoft.com/office/powerpoint/2010/main" val="4533396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FA07EA-B6E2-A900-E569-F9AB7598B84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91D3FB4-85A4-BC59-7B1C-1BF1B5372154}"/>
              </a:ext>
            </a:extLst>
          </p:cNvPr>
          <p:cNvSpPr>
            <a:spLocks noGrp="1"/>
          </p:cNvSpPr>
          <p:nvPr>
            <p:ph type="dt" sz="half" idx="10"/>
          </p:nvPr>
        </p:nvSpPr>
        <p:spPr/>
        <p:txBody>
          <a:bodyPr/>
          <a:lstStyle/>
          <a:p>
            <a:r>
              <a:rPr lang="en-US"/>
              <a:t>2/4/2026</a:t>
            </a:r>
          </a:p>
        </p:txBody>
      </p:sp>
      <p:sp>
        <p:nvSpPr>
          <p:cNvPr id="4" name="Footer Placeholder 3">
            <a:extLst>
              <a:ext uri="{FF2B5EF4-FFF2-40B4-BE49-F238E27FC236}">
                <a16:creationId xmlns:a16="http://schemas.microsoft.com/office/drawing/2014/main" id="{6C1DB1A4-CA63-70FA-68F4-A93A17068891}"/>
              </a:ext>
            </a:extLst>
          </p:cNvPr>
          <p:cNvSpPr>
            <a:spLocks noGrp="1"/>
          </p:cNvSpPr>
          <p:nvPr>
            <p:ph type="ftr" sz="quarter" idx="11"/>
          </p:nvPr>
        </p:nvSpPr>
        <p:spPr/>
        <p:txBody>
          <a:bodyPr/>
          <a:lstStyle/>
          <a:p>
            <a:r>
              <a:rPr lang="en-US"/>
              <a:t>© 2026 by Norbert Doerry                                                                                  This work is licensed via: CC BY 4.0</a:t>
            </a:r>
          </a:p>
        </p:txBody>
      </p:sp>
      <p:sp>
        <p:nvSpPr>
          <p:cNvPr id="5" name="Slide Number Placeholder 4">
            <a:extLst>
              <a:ext uri="{FF2B5EF4-FFF2-40B4-BE49-F238E27FC236}">
                <a16:creationId xmlns:a16="http://schemas.microsoft.com/office/drawing/2014/main" id="{D42765C1-4F23-3E24-4A17-F898E50C728B}"/>
              </a:ext>
            </a:extLst>
          </p:cNvPr>
          <p:cNvSpPr>
            <a:spLocks noGrp="1"/>
          </p:cNvSpPr>
          <p:nvPr>
            <p:ph type="sldNum" sz="quarter" idx="12"/>
          </p:nvPr>
        </p:nvSpPr>
        <p:spPr/>
        <p:txBody>
          <a:bodyPr/>
          <a:lstStyle/>
          <a:p>
            <a:fld id="{13E3B7D2-2C23-477A-B7E5-64419E75BE45}" type="slidenum">
              <a:rPr lang="en-US" smtClean="0"/>
              <a:t>‹#›</a:t>
            </a:fld>
            <a:endParaRPr lang="en-US"/>
          </a:p>
        </p:txBody>
      </p:sp>
    </p:spTree>
    <p:extLst>
      <p:ext uri="{BB962C8B-B14F-4D97-AF65-F5344CB8AC3E}">
        <p14:creationId xmlns:p14="http://schemas.microsoft.com/office/powerpoint/2010/main" val="36978986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52DB13B-7688-9805-F507-16226BCBF170}"/>
              </a:ext>
            </a:extLst>
          </p:cNvPr>
          <p:cNvSpPr>
            <a:spLocks noGrp="1"/>
          </p:cNvSpPr>
          <p:nvPr>
            <p:ph type="dt" sz="half" idx="10"/>
          </p:nvPr>
        </p:nvSpPr>
        <p:spPr/>
        <p:txBody>
          <a:bodyPr/>
          <a:lstStyle/>
          <a:p>
            <a:r>
              <a:rPr lang="en-US"/>
              <a:t>2/4/2026</a:t>
            </a:r>
          </a:p>
        </p:txBody>
      </p:sp>
      <p:sp>
        <p:nvSpPr>
          <p:cNvPr id="3" name="Footer Placeholder 2">
            <a:extLst>
              <a:ext uri="{FF2B5EF4-FFF2-40B4-BE49-F238E27FC236}">
                <a16:creationId xmlns:a16="http://schemas.microsoft.com/office/drawing/2014/main" id="{9970AC75-7586-E065-B74E-23D8A9EFFABF}"/>
              </a:ext>
            </a:extLst>
          </p:cNvPr>
          <p:cNvSpPr>
            <a:spLocks noGrp="1"/>
          </p:cNvSpPr>
          <p:nvPr>
            <p:ph type="ftr" sz="quarter" idx="11"/>
          </p:nvPr>
        </p:nvSpPr>
        <p:spPr/>
        <p:txBody>
          <a:bodyPr/>
          <a:lstStyle/>
          <a:p>
            <a:r>
              <a:rPr lang="en-US"/>
              <a:t>© 2026 by Norbert Doerry                                                                                  This work is licensed via: CC BY 4.0</a:t>
            </a:r>
          </a:p>
        </p:txBody>
      </p:sp>
      <p:sp>
        <p:nvSpPr>
          <p:cNvPr id="4" name="Slide Number Placeholder 3">
            <a:extLst>
              <a:ext uri="{FF2B5EF4-FFF2-40B4-BE49-F238E27FC236}">
                <a16:creationId xmlns:a16="http://schemas.microsoft.com/office/drawing/2014/main" id="{25212A63-4BE8-39E3-4CD1-985DACD7F197}"/>
              </a:ext>
            </a:extLst>
          </p:cNvPr>
          <p:cNvSpPr>
            <a:spLocks noGrp="1"/>
          </p:cNvSpPr>
          <p:nvPr>
            <p:ph type="sldNum" sz="quarter" idx="12"/>
          </p:nvPr>
        </p:nvSpPr>
        <p:spPr/>
        <p:txBody>
          <a:bodyPr/>
          <a:lstStyle/>
          <a:p>
            <a:fld id="{13E3B7D2-2C23-477A-B7E5-64419E75BE45}" type="slidenum">
              <a:rPr lang="en-US" smtClean="0"/>
              <a:t>‹#›</a:t>
            </a:fld>
            <a:endParaRPr lang="en-US"/>
          </a:p>
        </p:txBody>
      </p:sp>
    </p:spTree>
    <p:extLst>
      <p:ext uri="{BB962C8B-B14F-4D97-AF65-F5344CB8AC3E}">
        <p14:creationId xmlns:p14="http://schemas.microsoft.com/office/powerpoint/2010/main" val="28068582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A9C4BE-8DDC-1275-15E8-53F6F649207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286C3D3-2F3E-074C-B3FE-940E08A0C77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FECDC4C-9777-2EE7-FDAB-85AEEDD802D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B4FE253-0208-0C22-0FEB-D8EB77ECAAB0}"/>
              </a:ext>
            </a:extLst>
          </p:cNvPr>
          <p:cNvSpPr>
            <a:spLocks noGrp="1"/>
          </p:cNvSpPr>
          <p:nvPr>
            <p:ph type="dt" sz="half" idx="10"/>
          </p:nvPr>
        </p:nvSpPr>
        <p:spPr/>
        <p:txBody>
          <a:bodyPr/>
          <a:lstStyle/>
          <a:p>
            <a:r>
              <a:rPr lang="en-US"/>
              <a:t>2/4/2026</a:t>
            </a:r>
          </a:p>
        </p:txBody>
      </p:sp>
      <p:sp>
        <p:nvSpPr>
          <p:cNvPr id="6" name="Footer Placeholder 5">
            <a:extLst>
              <a:ext uri="{FF2B5EF4-FFF2-40B4-BE49-F238E27FC236}">
                <a16:creationId xmlns:a16="http://schemas.microsoft.com/office/drawing/2014/main" id="{22E4F0C5-3E8D-97F9-675A-1B0A95256159}"/>
              </a:ext>
            </a:extLst>
          </p:cNvPr>
          <p:cNvSpPr>
            <a:spLocks noGrp="1"/>
          </p:cNvSpPr>
          <p:nvPr>
            <p:ph type="ftr" sz="quarter" idx="11"/>
          </p:nvPr>
        </p:nvSpPr>
        <p:spPr/>
        <p:txBody>
          <a:bodyPr/>
          <a:lstStyle/>
          <a:p>
            <a:r>
              <a:rPr lang="en-US"/>
              <a:t>© 2026 by Norbert Doerry                                                                                  This work is licensed via: CC BY 4.0</a:t>
            </a:r>
          </a:p>
        </p:txBody>
      </p:sp>
      <p:sp>
        <p:nvSpPr>
          <p:cNvPr id="7" name="Slide Number Placeholder 6">
            <a:extLst>
              <a:ext uri="{FF2B5EF4-FFF2-40B4-BE49-F238E27FC236}">
                <a16:creationId xmlns:a16="http://schemas.microsoft.com/office/drawing/2014/main" id="{738B8DDF-B563-10EF-26FF-6BE4A4AB9086}"/>
              </a:ext>
            </a:extLst>
          </p:cNvPr>
          <p:cNvSpPr>
            <a:spLocks noGrp="1"/>
          </p:cNvSpPr>
          <p:nvPr>
            <p:ph type="sldNum" sz="quarter" idx="12"/>
          </p:nvPr>
        </p:nvSpPr>
        <p:spPr/>
        <p:txBody>
          <a:bodyPr/>
          <a:lstStyle/>
          <a:p>
            <a:fld id="{13E3B7D2-2C23-477A-B7E5-64419E75BE45}" type="slidenum">
              <a:rPr lang="en-US" smtClean="0"/>
              <a:t>‹#›</a:t>
            </a:fld>
            <a:endParaRPr lang="en-US"/>
          </a:p>
        </p:txBody>
      </p:sp>
    </p:spTree>
    <p:extLst>
      <p:ext uri="{BB962C8B-B14F-4D97-AF65-F5344CB8AC3E}">
        <p14:creationId xmlns:p14="http://schemas.microsoft.com/office/powerpoint/2010/main" val="6705269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FB94B5-74A6-AA70-5057-1B1D04E9666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41EB151-CBE9-67F0-6130-B13410F7BE9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E8696A1-0A82-7521-2D2B-4984ADE50F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F635186-2F9E-078E-A122-BA42F044F271}"/>
              </a:ext>
            </a:extLst>
          </p:cNvPr>
          <p:cNvSpPr>
            <a:spLocks noGrp="1"/>
          </p:cNvSpPr>
          <p:nvPr>
            <p:ph type="dt" sz="half" idx="10"/>
          </p:nvPr>
        </p:nvSpPr>
        <p:spPr/>
        <p:txBody>
          <a:bodyPr/>
          <a:lstStyle/>
          <a:p>
            <a:r>
              <a:rPr lang="en-US"/>
              <a:t>2/4/2026</a:t>
            </a:r>
          </a:p>
        </p:txBody>
      </p:sp>
      <p:sp>
        <p:nvSpPr>
          <p:cNvPr id="6" name="Footer Placeholder 5">
            <a:extLst>
              <a:ext uri="{FF2B5EF4-FFF2-40B4-BE49-F238E27FC236}">
                <a16:creationId xmlns:a16="http://schemas.microsoft.com/office/drawing/2014/main" id="{7DCA6DD4-64A8-6261-D5E1-485F9CA2B0FE}"/>
              </a:ext>
            </a:extLst>
          </p:cNvPr>
          <p:cNvSpPr>
            <a:spLocks noGrp="1"/>
          </p:cNvSpPr>
          <p:nvPr>
            <p:ph type="ftr" sz="quarter" idx="11"/>
          </p:nvPr>
        </p:nvSpPr>
        <p:spPr/>
        <p:txBody>
          <a:bodyPr/>
          <a:lstStyle/>
          <a:p>
            <a:r>
              <a:rPr lang="en-US"/>
              <a:t>© 2026 by Norbert Doerry                                                                                  This work is licensed via: CC BY 4.0</a:t>
            </a:r>
          </a:p>
        </p:txBody>
      </p:sp>
      <p:sp>
        <p:nvSpPr>
          <p:cNvPr id="7" name="Slide Number Placeholder 6">
            <a:extLst>
              <a:ext uri="{FF2B5EF4-FFF2-40B4-BE49-F238E27FC236}">
                <a16:creationId xmlns:a16="http://schemas.microsoft.com/office/drawing/2014/main" id="{E2F81408-CD0E-68ED-060A-5EFD9168753C}"/>
              </a:ext>
            </a:extLst>
          </p:cNvPr>
          <p:cNvSpPr>
            <a:spLocks noGrp="1"/>
          </p:cNvSpPr>
          <p:nvPr>
            <p:ph type="sldNum" sz="quarter" idx="12"/>
          </p:nvPr>
        </p:nvSpPr>
        <p:spPr/>
        <p:txBody>
          <a:bodyPr/>
          <a:lstStyle/>
          <a:p>
            <a:fld id="{13E3B7D2-2C23-477A-B7E5-64419E75BE45}" type="slidenum">
              <a:rPr lang="en-US" smtClean="0"/>
              <a:t>‹#›</a:t>
            </a:fld>
            <a:endParaRPr lang="en-US"/>
          </a:p>
        </p:txBody>
      </p:sp>
    </p:spTree>
    <p:extLst>
      <p:ext uri="{BB962C8B-B14F-4D97-AF65-F5344CB8AC3E}">
        <p14:creationId xmlns:p14="http://schemas.microsoft.com/office/powerpoint/2010/main" val="42498011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180195E-FB59-672E-5BAF-9A232FD5111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F47BBB7-754A-9617-4F0F-D13CE593E95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14B265C-1285-27D1-6301-57675008FF2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2/4/2026</a:t>
            </a:r>
          </a:p>
        </p:txBody>
      </p:sp>
      <p:sp>
        <p:nvSpPr>
          <p:cNvPr id="5" name="Footer Placeholder 4">
            <a:extLst>
              <a:ext uri="{FF2B5EF4-FFF2-40B4-BE49-F238E27FC236}">
                <a16:creationId xmlns:a16="http://schemas.microsoft.com/office/drawing/2014/main" id="{13DDA91B-C8F3-35E0-9C9F-67944859F3E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en-US"/>
              <a:t>© 2026 by Norbert Doerry                                                                                  This work is licensed via: CC BY 4.0</a:t>
            </a:r>
          </a:p>
        </p:txBody>
      </p:sp>
      <p:sp>
        <p:nvSpPr>
          <p:cNvPr id="6" name="Slide Number Placeholder 5">
            <a:extLst>
              <a:ext uri="{FF2B5EF4-FFF2-40B4-BE49-F238E27FC236}">
                <a16:creationId xmlns:a16="http://schemas.microsoft.com/office/drawing/2014/main" id="{DDAF70E4-1957-E67E-1A4E-05B0FD57E6C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3E3B7D2-2C23-477A-B7E5-64419E75BE45}" type="slidenum">
              <a:rPr lang="en-US" smtClean="0"/>
              <a:t>‹#›</a:t>
            </a:fld>
            <a:endParaRPr lang="en-US"/>
          </a:p>
        </p:txBody>
      </p:sp>
    </p:spTree>
    <p:extLst>
      <p:ext uri="{BB962C8B-B14F-4D97-AF65-F5344CB8AC3E}">
        <p14:creationId xmlns:p14="http://schemas.microsoft.com/office/powerpoint/2010/main" val="30452447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doerry.org/norbert/MarineElectricalPowerSystems/index.htm" TargetMode="Externa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E2C01C-FF08-0435-57C1-318B51A8A5AE}"/>
              </a:ext>
            </a:extLst>
          </p:cNvPr>
          <p:cNvSpPr>
            <a:spLocks noGrp="1"/>
          </p:cNvSpPr>
          <p:nvPr>
            <p:ph type="ctrTitle"/>
          </p:nvPr>
        </p:nvSpPr>
        <p:spPr>
          <a:xfrm>
            <a:off x="920452" y="2272275"/>
            <a:ext cx="9841230" cy="2387600"/>
          </a:xfrm>
        </p:spPr>
        <p:txBody>
          <a:bodyPr anchor="ctr">
            <a:noAutofit/>
          </a:bodyPr>
          <a:lstStyle/>
          <a:p>
            <a:r>
              <a:rPr lang="en-US" sz="4400" dirty="0"/>
              <a:t>Developing a generator set scheduling table</a:t>
            </a:r>
            <a:br>
              <a:rPr lang="en-US" sz="4400" dirty="0">
                <a:latin typeface="Arial" panose="020B0604020202020204" pitchFamily="34" charset="0"/>
                <a:cs typeface="Arial" panose="020B0604020202020204" pitchFamily="34" charset="0"/>
              </a:rPr>
            </a:br>
            <a:r>
              <a:rPr lang="en-US" sz="2400" dirty="0">
                <a:latin typeface="Arial" panose="020B0604020202020204" pitchFamily="34" charset="0"/>
                <a:cs typeface="Arial" panose="020B0604020202020204" pitchFamily="34" charset="0"/>
              </a:rPr>
              <a:t>Shipboard Power System Fundamentals</a:t>
            </a:r>
            <a:br>
              <a:rPr lang="en-US" sz="2400" dirty="0">
                <a:latin typeface="Arial" panose="020B0604020202020204" pitchFamily="34" charset="0"/>
                <a:cs typeface="Arial" panose="020B0604020202020204" pitchFamily="34" charset="0"/>
              </a:rPr>
            </a:br>
            <a:br>
              <a:rPr lang="en-US" sz="2400" dirty="0">
                <a:latin typeface="Arial" panose="020B0604020202020204" pitchFamily="34" charset="0"/>
                <a:cs typeface="Arial" panose="020B0604020202020204" pitchFamily="34" charset="0"/>
              </a:rPr>
            </a:br>
            <a:r>
              <a:rPr lang="en-US" sz="1400" dirty="0">
                <a:latin typeface="Arial" panose="020B0604020202020204" pitchFamily="34" charset="0"/>
                <a:cs typeface="Arial" panose="020B0604020202020204" pitchFamily="34" charset="0"/>
              </a:rPr>
              <a:t>Revision of 4 February 2026</a:t>
            </a:r>
            <a:endParaRPr lang="en-US" sz="4400" dirty="0">
              <a:latin typeface="Arial" panose="020B0604020202020204" pitchFamily="34" charset="0"/>
              <a:cs typeface="Arial" panose="020B0604020202020204" pitchFamily="34" charset="0"/>
            </a:endParaRPr>
          </a:p>
        </p:txBody>
      </p:sp>
      <p:sp>
        <p:nvSpPr>
          <p:cNvPr id="3" name="Subtitle 2">
            <a:extLst>
              <a:ext uri="{FF2B5EF4-FFF2-40B4-BE49-F238E27FC236}">
                <a16:creationId xmlns:a16="http://schemas.microsoft.com/office/drawing/2014/main" id="{8C1640AB-A565-F727-2337-204016324857}"/>
              </a:ext>
            </a:extLst>
          </p:cNvPr>
          <p:cNvSpPr>
            <a:spLocks noGrp="1"/>
          </p:cNvSpPr>
          <p:nvPr>
            <p:ph type="subTitle" idx="1"/>
          </p:nvPr>
        </p:nvSpPr>
        <p:spPr>
          <a:xfrm>
            <a:off x="1524000" y="4910886"/>
            <a:ext cx="8654716" cy="1655762"/>
          </a:xfrm>
        </p:spPr>
        <p:txBody>
          <a:bodyPr/>
          <a:lstStyle/>
          <a:p>
            <a:r>
              <a:rPr lang="en-US" dirty="0"/>
              <a:t>Dr. Norbert Doerry</a:t>
            </a:r>
            <a:br>
              <a:rPr lang="en-US" dirty="0"/>
            </a:br>
            <a:endParaRPr lang="en-US" dirty="0"/>
          </a:p>
        </p:txBody>
      </p:sp>
      <p:sp>
        <p:nvSpPr>
          <p:cNvPr id="6" name="TextBox 5">
            <a:extLst>
              <a:ext uri="{FF2B5EF4-FFF2-40B4-BE49-F238E27FC236}">
                <a16:creationId xmlns:a16="http://schemas.microsoft.com/office/drawing/2014/main" id="{58345E6F-B6B9-9C80-7F87-1F2167CEDE5C}"/>
              </a:ext>
            </a:extLst>
          </p:cNvPr>
          <p:cNvSpPr txBox="1"/>
          <p:nvPr/>
        </p:nvSpPr>
        <p:spPr>
          <a:xfrm>
            <a:off x="2706189" y="5505142"/>
            <a:ext cx="9011194" cy="923330"/>
          </a:xfrm>
          <a:prstGeom prst="rect">
            <a:avLst/>
          </a:prstGeom>
          <a:noFill/>
        </p:spPr>
        <p:txBody>
          <a:bodyPr wrap="square">
            <a:spAutoFit/>
          </a:bodyPr>
          <a:lstStyle/>
          <a:p>
            <a:r>
              <a:rPr lang="en-US" dirty="0">
                <a:hlinkClick r:id="rId2"/>
              </a:rPr>
              <a:t>http://doerry.org/norbert/MarineElectricalPowerSystems/index.htm</a:t>
            </a:r>
            <a:endParaRPr lang="en-US" dirty="0"/>
          </a:p>
          <a:p>
            <a:r>
              <a:rPr lang="en-US" dirty="0"/>
              <a:t>© 2026 by Norbert Doerry</a:t>
            </a:r>
            <a:br>
              <a:rPr lang="en-US" dirty="0"/>
            </a:br>
            <a:r>
              <a:rPr lang="en-US" dirty="0"/>
              <a:t>This work is licensed via: CC BY 4.0   (https://creativecommons.org/)</a:t>
            </a:r>
          </a:p>
        </p:txBody>
      </p:sp>
      <p:pic>
        <p:nvPicPr>
          <p:cNvPr id="7" name="Picture 2">
            <a:extLst>
              <a:ext uri="{FF2B5EF4-FFF2-40B4-BE49-F238E27FC236}">
                <a16:creationId xmlns:a16="http://schemas.microsoft.com/office/drawing/2014/main" id="{E913044E-C0F4-BA34-07EE-457D30058175}"/>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1737359" y="5589416"/>
            <a:ext cx="766933" cy="730250"/>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a:extLst>
              <a:ext uri="{FF2B5EF4-FFF2-40B4-BE49-F238E27FC236}">
                <a16:creationId xmlns:a16="http://schemas.microsoft.com/office/drawing/2014/main" id="{944A2807-77D8-8DCF-8A1B-1B05995E5B91}"/>
              </a:ext>
            </a:extLst>
          </p:cNvPr>
          <p:cNvPicPr>
            <a:picLocks noChangeAspect="1"/>
          </p:cNvPicPr>
          <p:nvPr/>
        </p:nvPicPr>
        <p:blipFill>
          <a:blip r:embed="rId4"/>
          <a:stretch>
            <a:fillRect/>
          </a:stretch>
        </p:blipFill>
        <p:spPr>
          <a:xfrm>
            <a:off x="814143" y="5589416"/>
            <a:ext cx="766933" cy="766933"/>
          </a:xfrm>
          <a:prstGeom prst="rect">
            <a:avLst/>
          </a:prstGeom>
        </p:spPr>
      </p:pic>
    </p:spTree>
    <p:extLst>
      <p:ext uri="{BB962C8B-B14F-4D97-AF65-F5344CB8AC3E}">
        <p14:creationId xmlns:p14="http://schemas.microsoft.com/office/powerpoint/2010/main" val="36705975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73F9BF-9098-DD69-E5BA-5BE1822E6CDA}"/>
              </a:ext>
            </a:extLst>
          </p:cNvPr>
          <p:cNvSpPr>
            <a:spLocks noGrp="1"/>
          </p:cNvSpPr>
          <p:nvPr>
            <p:ph type="title"/>
          </p:nvPr>
        </p:nvSpPr>
        <p:spPr/>
        <p:txBody>
          <a:bodyPr/>
          <a:lstStyle/>
          <a:p>
            <a:r>
              <a:rPr lang="en-US" dirty="0"/>
              <a:t>Optimal operating point for configurations with two different types of generator sets</a:t>
            </a:r>
          </a:p>
        </p:txBody>
      </p:sp>
      <p:sp>
        <p:nvSpPr>
          <p:cNvPr id="3" name="Content Placeholder 2">
            <a:extLst>
              <a:ext uri="{FF2B5EF4-FFF2-40B4-BE49-F238E27FC236}">
                <a16:creationId xmlns:a16="http://schemas.microsoft.com/office/drawing/2014/main" id="{EF707511-569F-24A0-8E9D-931A862D987E}"/>
              </a:ext>
            </a:extLst>
          </p:cNvPr>
          <p:cNvSpPr>
            <a:spLocks noGrp="1"/>
          </p:cNvSpPr>
          <p:nvPr>
            <p:ph idx="1"/>
          </p:nvPr>
        </p:nvSpPr>
        <p:spPr>
          <a:xfrm>
            <a:off x="838200" y="1825625"/>
            <a:ext cx="10515600" cy="4667250"/>
          </a:xfrm>
        </p:spPr>
        <p:txBody>
          <a:bodyPr>
            <a:normAutofit fontScale="77500" lnSpcReduction="20000"/>
          </a:bodyPr>
          <a:lstStyle/>
          <a:p>
            <a:r>
              <a:rPr lang="en-US" dirty="0"/>
              <a:t>Assumes fuel rates are linear. More complex analysis is required if nonlinear or more than two types of generator sets.</a:t>
            </a:r>
          </a:p>
          <a:p>
            <a:r>
              <a:rPr lang="en-US" dirty="0"/>
              <a:t>Set the generator sets with the higher fuel rate linear coefficient to their minimum operating load.  Set the generator sets with the lower fuel rate linear coefficient to their maximum operating load.  Sum the operating loads and call the sum the transition power.</a:t>
            </a:r>
          </a:p>
          <a:p>
            <a:r>
              <a:rPr lang="en-US" dirty="0"/>
              <a:t>If the desired load power is not more than the transition power, leave the generator sets with the higher linear coefficient at their minimum operating load and divide the remaining desired load power among the generator sets with the lower linear coefficient.</a:t>
            </a:r>
          </a:p>
          <a:p>
            <a:r>
              <a:rPr lang="en-US" dirty="0"/>
              <a:t>If the desired load power is more than the transition power, leave the generator sets with the lower linear coefficient at their maximum operating load and divide the remaining given load power equally among the generator sets with the higher linear coefficient.</a:t>
            </a:r>
          </a:p>
          <a:p>
            <a:r>
              <a:rPr lang="en-US" dirty="0"/>
              <a:t>Calculate the fuel rates for all the generator sets individually, then sum for a total fuel rate for the configuration.</a:t>
            </a:r>
          </a:p>
        </p:txBody>
      </p:sp>
      <p:sp>
        <p:nvSpPr>
          <p:cNvPr id="4" name="Date Placeholder 3">
            <a:extLst>
              <a:ext uri="{FF2B5EF4-FFF2-40B4-BE49-F238E27FC236}">
                <a16:creationId xmlns:a16="http://schemas.microsoft.com/office/drawing/2014/main" id="{BBCEC9F4-7FC1-F74A-2BA9-691E35A307DC}"/>
              </a:ext>
            </a:extLst>
          </p:cNvPr>
          <p:cNvSpPr>
            <a:spLocks noGrp="1"/>
          </p:cNvSpPr>
          <p:nvPr>
            <p:ph type="dt" sz="half" idx="10"/>
          </p:nvPr>
        </p:nvSpPr>
        <p:spPr/>
        <p:txBody>
          <a:bodyPr/>
          <a:lstStyle/>
          <a:p>
            <a:r>
              <a:rPr lang="en-US"/>
              <a:t>2/4/2026</a:t>
            </a:r>
          </a:p>
        </p:txBody>
      </p:sp>
      <p:sp>
        <p:nvSpPr>
          <p:cNvPr id="5" name="Footer Placeholder 4">
            <a:extLst>
              <a:ext uri="{FF2B5EF4-FFF2-40B4-BE49-F238E27FC236}">
                <a16:creationId xmlns:a16="http://schemas.microsoft.com/office/drawing/2014/main" id="{C05AAF75-9B3C-35C2-3BD5-7F99690C74A1}"/>
              </a:ext>
            </a:extLst>
          </p:cNvPr>
          <p:cNvSpPr>
            <a:spLocks noGrp="1"/>
          </p:cNvSpPr>
          <p:nvPr>
            <p:ph type="ftr" sz="quarter" idx="11"/>
          </p:nvPr>
        </p:nvSpPr>
        <p:spPr/>
        <p:txBody>
          <a:bodyPr/>
          <a:lstStyle/>
          <a:p>
            <a:r>
              <a:rPr lang="en-US"/>
              <a:t>© 2026 by Norbert Doerry                                                                                  This work is licensed via: CC BY 4.0</a:t>
            </a:r>
          </a:p>
        </p:txBody>
      </p:sp>
      <p:sp>
        <p:nvSpPr>
          <p:cNvPr id="6" name="Slide Number Placeholder 5">
            <a:extLst>
              <a:ext uri="{FF2B5EF4-FFF2-40B4-BE49-F238E27FC236}">
                <a16:creationId xmlns:a16="http://schemas.microsoft.com/office/drawing/2014/main" id="{8C7F8CC0-9591-884A-402C-365DE3934B68}"/>
              </a:ext>
            </a:extLst>
          </p:cNvPr>
          <p:cNvSpPr>
            <a:spLocks noGrp="1"/>
          </p:cNvSpPr>
          <p:nvPr>
            <p:ph type="sldNum" sz="quarter" idx="12"/>
          </p:nvPr>
        </p:nvSpPr>
        <p:spPr/>
        <p:txBody>
          <a:bodyPr/>
          <a:lstStyle/>
          <a:p>
            <a:fld id="{13E3B7D2-2C23-477A-B7E5-64419E75BE45}" type="slidenum">
              <a:rPr lang="en-US" smtClean="0"/>
              <a:t>10</a:t>
            </a:fld>
            <a:endParaRPr lang="en-US"/>
          </a:p>
        </p:txBody>
      </p:sp>
    </p:spTree>
    <p:extLst>
      <p:ext uri="{BB962C8B-B14F-4D97-AF65-F5344CB8AC3E}">
        <p14:creationId xmlns:p14="http://schemas.microsoft.com/office/powerpoint/2010/main" val="36856562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FAC7A1-4654-820F-4246-58122120D07B}"/>
              </a:ext>
            </a:extLst>
          </p:cNvPr>
          <p:cNvSpPr>
            <a:spLocks noGrp="1"/>
          </p:cNvSpPr>
          <p:nvPr>
            <p:ph type="title"/>
          </p:nvPr>
        </p:nvSpPr>
        <p:spPr/>
        <p:txBody>
          <a:bodyPr/>
          <a:lstStyle/>
          <a:p>
            <a:r>
              <a:rPr lang="en-US" dirty="0"/>
              <a:t>Modify the range of loads graph to include transition powers and add fuel rates </a:t>
            </a:r>
          </a:p>
        </p:txBody>
      </p:sp>
      <p:sp>
        <p:nvSpPr>
          <p:cNvPr id="3" name="Content Placeholder 2">
            <a:extLst>
              <a:ext uri="{FF2B5EF4-FFF2-40B4-BE49-F238E27FC236}">
                <a16:creationId xmlns:a16="http://schemas.microsoft.com/office/drawing/2014/main" id="{97C14607-F568-C380-64DA-C4A66B80D219}"/>
              </a:ext>
            </a:extLst>
          </p:cNvPr>
          <p:cNvSpPr>
            <a:spLocks noGrp="1"/>
          </p:cNvSpPr>
          <p:nvPr>
            <p:ph idx="1"/>
          </p:nvPr>
        </p:nvSpPr>
        <p:spPr>
          <a:xfrm>
            <a:off x="838200" y="1825625"/>
            <a:ext cx="5760722" cy="4351338"/>
          </a:xfrm>
        </p:spPr>
        <p:txBody>
          <a:bodyPr>
            <a:normAutofit fontScale="85000" lnSpcReduction="20000"/>
          </a:bodyPr>
          <a:lstStyle/>
          <a:p>
            <a:r>
              <a:rPr lang="en-US" dirty="0"/>
              <a:t>Add rows for each configuration transition power.</a:t>
            </a:r>
          </a:p>
          <a:p>
            <a:r>
              <a:rPr lang="en-US" dirty="0"/>
              <a:t>For each group of configurations, calculate the fuel rate for each row.</a:t>
            </a:r>
          </a:p>
          <a:p>
            <a:r>
              <a:rPr lang="en-US" dirty="0"/>
              <a:t>For each row, color the cells with the lowest fuel rate green, all others color red.</a:t>
            </a:r>
          </a:p>
          <a:p>
            <a:r>
              <a:rPr lang="en-US" dirty="0"/>
              <a:t>If in a column, the last colored cell is green, also color the cell for that row in the column with the second lowest fuel rate.</a:t>
            </a:r>
          </a:p>
          <a:p>
            <a:r>
              <a:rPr lang="en-US" dirty="0"/>
              <a:t>For a given set of configurations, mark the fuel rate corresponding to the transition power (Bold italic in this case)</a:t>
            </a:r>
          </a:p>
        </p:txBody>
      </p:sp>
      <p:sp>
        <p:nvSpPr>
          <p:cNvPr id="4" name="Date Placeholder 3">
            <a:extLst>
              <a:ext uri="{FF2B5EF4-FFF2-40B4-BE49-F238E27FC236}">
                <a16:creationId xmlns:a16="http://schemas.microsoft.com/office/drawing/2014/main" id="{695A48CB-E237-D57E-6270-6F78651668E3}"/>
              </a:ext>
            </a:extLst>
          </p:cNvPr>
          <p:cNvSpPr>
            <a:spLocks noGrp="1"/>
          </p:cNvSpPr>
          <p:nvPr>
            <p:ph type="dt" sz="half" idx="10"/>
          </p:nvPr>
        </p:nvSpPr>
        <p:spPr/>
        <p:txBody>
          <a:bodyPr/>
          <a:lstStyle/>
          <a:p>
            <a:r>
              <a:rPr lang="en-US"/>
              <a:t>2/4/2026</a:t>
            </a:r>
          </a:p>
        </p:txBody>
      </p:sp>
      <p:sp>
        <p:nvSpPr>
          <p:cNvPr id="5" name="Footer Placeholder 4">
            <a:extLst>
              <a:ext uri="{FF2B5EF4-FFF2-40B4-BE49-F238E27FC236}">
                <a16:creationId xmlns:a16="http://schemas.microsoft.com/office/drawing/2014/main" id="{3DA8C73F-967F-C978-F2B7-40E7CD19DB8D}"/>
              </a:ext>
            </a:extLst>
          </p:cNvPr>
          <p:cNvSpPr>
            <a:spLocks noGrp="1"/>
          </p:cNvSpPr>
          <p:nvPr>
            <p:ph type="ftr" sz="quarter" idx="11"/>
          </p:nvPr>
        </p:nvSpPr>
        <p:spPr/>
        <p:txBody>
          <a:bodyPr/>
          <a:lstStyle/>
          <a:p>
            <a:r>
              <a:rPr lang="en-US"/>
              <a:t>© 2026 by Norbert Doerry                                                                                  This work is licensed via: CC BY 4.0</a:t>
            </a:r>
          </a:p>
        </p:txBody>
      </p:sp>
      <p:sp>
        <p:nvSpPr>
          <p:cNvPr id="6" name="Slide Number Placeholder 5">
            <a:extLst>
              <a:ext uri="{FF2B5EF4-FFF2-40B4-BE49-F238E27FC236}">
                <a16:creationId xmlns:a16="http://schemas.microsoft.com/office/drawing/2014/main" id="{6BEA5D0D-E51B-423D-556D-329D1C8E4CA6}"/>
              </a:ext>
            </a:extLst>
          </p:cNvPr>
          <p:cNvSpPr>
            <a:spLocks noGrp="1"/>
          </p:cNvSpPr>
          <p:nvPr>
            <p:ph type="sldNum" sz="quarter" idx="12"/>
          </p:nvPr>
        </p:nvSpPr>
        <p:spPr/>
        <p:txBody>
          <a:bodyPr/>
          <a:lstStyle/>
          <a:p>
            <a:fld id="{13E3B7D2-2C23-477A-B7E5-64419E75BE45}" type="slidenum">
              <a:rPr lang="en-US" smtClean="0"/>
              <a:t>11</a:t>
            </a:fld>
            <a:endParaRPr lang="en-US"/>
          </a:p>
        </p:txBody>
      </p:sp>
      <p:pic>
        <p:nvPicPr>
          <p:cNvPr id="8" name="Picture 7">
            <a:extLst>
              <a:ext uri="{FF2B5EF4-FFF2-40B4-BE49-F238E27FC236}">
                <a16:creationId xmlns:a16="http://schemas.microsoft.com/office/drawing/2014/main" id="{D819A36C-4D4B-7F75-3F28-DE26DE9C509C}"/>
              </a:ext>
            </a:extLst>
          </p:cNvPr>
          <p:cNvPicPr>
            <a:picLocks noChangeAspect="1"/>
          </p:cNvPicPr>
          <p:nvPr/>
        </p:nvPicPr>
        <p:blipFill>
          <a:blip r:embed="rId2"/>
          <a:stretch>
            <a:fillRect/>
          </a:stretch>
        </p:blipFill>
        <p:spPr>
          <a:xfrm>
            <a:off x="7037072" y="1691862"/>
            <a:ext cx="3878578" cy="4549027"/>
          </a:xfrm>
          <a:prstGeom prst="rect">
            <a:avLst/>
          </a:prstGeom>
        </p:spPr>
      </p:pic>
    </p:spTree>
    <p:extLst>
      <p:ext uri="{BB962C8B-B14F-4D97-AF65-F5344CB8AC3E}">
        <p14:creationId xmlns:p14="http://schemas.microsoft.com/office/powerpoint/2010/main" val="4450260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893EFE-59B4-DBBE-D3D6-877643FDE043}"/>
              </a:ext>
            </a:extLst>
          </p:cNvPr>
          <p:cNvSpPr>
            <a:spLocks noGrp="1"/>
          </p:cNvSpPr>
          <p:nvPr>
            <p:ph type="title"/>
          </p:nvPr>
        </p:nvSpPr>
        <p:spPr/>
        <p:txBody>
          <a:bodyPr/>
          <a:lstStyle/>
          <a:p>
            <a:r>
              <a:rPr lang="en-US" dirty="0"/>
              <a:t>Create Scheduling Table</a:t>
            </a:r>
          </a:p>
        </p:txBody>
      </p:sp>
      <p:sp>
        <p:nvSpPr>
          <p:cNvPr id="3" name="Content Placeholder 2">
            <a:extLst>
              <a:ext uri="{FF2B5EF4-FFF2-40B4-BE49-F238E27FC236}">
                <a16:creationId xmlns:a16="http://schemas.microsoft.com/office/drawing/2014/main" id="{62728DBC-4FC5-ECD8-D21C-1B4D1A43E9E1}"/>
              </a:ext>
            </a:extLst>
          </p:cNvPr>
          <p:cNvSpPr>
            <a:spLocks noGrp="1"/>
          </p:cNvSpPr>
          <p:nvPr>
            <p:ph idx="1"/>
          </p:nvPr>
        </p:nvSpPr>
        <p:spPr>
          <a:xfrm>
            <a:off x="754380" y="1541564"/>
            <a:ext cx="6568440" cy="1854835"/>
          </a:xfrm>
        </p:spPr>
        <p:txBody>
          <a:bodyPr>
            <a:normAutofit fontScale="92500" lnSpcReduction="20000"/>
          </a:bodyPr>
          <a:lstStyle/>
          <a:p>
            <a:r>
              <a:rPr lang="en-US" dirty="0"/>
              <a:t>Each column of green cells corresponds to one or two rows of the scheduling table.</a:t>
            </a:r>
          </a:p>
          <a:p>
            <a:pPr lvl="1"/>
            <a:r>
              <a:rPr lang="en-US" dirty="0"/>
              <a:t>If the green cells include the transition power, then create two rows</a:t>
            </a:r>
          </a:p>
          <a:p>
            <a:pPr lvl="1"/>
            <a:r>
              <a:rPr lang="en-US" dirty="0"/>
              <a:t>If the green cells do not include the transition power, then create only one row.</a:t>
            </a:r>
          </a:p>
        </p:txBody>
      </p:sp>
      <p:sp>
        <p:nvSpPr>
          <p:cNvPr id="4" name="Date Placeholder 3">
            <a:extLst>
              <a:ext uri="{FF2B5EF4-FFF2-40B4-BE49-F238E27FC236}">
                <a16:creationId xmlns:a16="http://schemas.microsoft.com/office/drawing/2014/main" id="{8AED30EC-9533-4D38-96E5-FEAA1587B92A}"/>
              </a:ext>
            </a:extLst>
          </p:cNvPr>
          <p:cNvSpPr>
            <a:spLocks noGrp="1"/>
          </p:cNvSpPr>
          <p:nvPr>
            <p:ph type="dt" sz="half" idx="10"/>
          </p:nvPr>
        </p:nvSpPr>
        <p:spPr/>
        <p:txBody>
          <a:bodyPr/>
          <a:lstStyle/>
          <a:p>
            <a:r>
              <a:rPr lang="en-US"/>
              <a:t>2/4/2026</a:t>
            </a:r>
          </a:p>
        </p:txBody>
      </p:sp>
      <p:sp>
        <p:nvSpPr>
          <p:cNvPr id="5" name="Footer Placeholder 4">
            <a:extLst>
              <a:ext uri="{FF2B5EF4-FFF2-40B4-BE49-F238E27FC236}">
                <a16:creationId xmlns:a16="http://schemas.microsoft.com/office/drawing/2014/main" id="{BB5556C4-4944-DA99-A72B-824CC051B272}"/>
              </a:ext>
            </a:extLst>
          </p:cNvPr>
          <p:cNvSpPr>
            <a:spLocks noGrp="1"/>
          </p:cNvSpPr>
          <p:nvPr>
            <p:ph type="ftr" sz="quarter" idx="11"/>
          </p:nvPr>
        </p:nvSpPr>
        <p:spPr/>
        <p:txBody>
          <a:bodyPr/>
          <a:lstStyle/>
          <a:p>
            <a:r>
              <a:rPr lang="en-US" dirty="0"/>
              <a:t>© 2026 by Norbert Doerry                                                                                  This work is licensed via: CC BY 4.0</a:t>
            </a:r>
          </a:p>
        </p:txBody>
      </p:sp>
      <p:sp>
        <p:nvSpPr>
          <p:cNvPr id="6" name="Slide Number Placeholder 5">
            <a:extLst>
              <a:ext uri="{FF2B5EF4-FFF2-40B4-BE49-F238E27FC236}">
                <a16:creationId xmlns:a16="http://schemas.microsoft.com/office/drawing/2014/main" id="{7D90E309-CCD3-CB8A-A76D-8AD3772DFB76}"/>
              </a:ext>
            </a:extLst>
          </p:cNvPr>
          <p:cNvSpPr>
            <a:spLocks noGrp="1"/>
          </p:cNvSpPr>
          <p:nvPr>
            <p:ph type="sldNum" sz="quarter" idx="12"/>
          </p:nvPr>
        </p:nvSpPr>
        <p:spPr/>
        <p:txBody>
          <a:bodyPr/>
          <a:lstStyle/>
          <a:p>
            <a:fld id="{13E3B7D2-2C23-477A-B7E5-64419E75BE45}" type="slidenum">
              <a:rPr lang="en-US" smtClean="0"/>
              <a:t>12</a:t>
            </a:fld>
            <a:endParaRPr lang="en-US"/>
          </a:p>
        </p:txBody>
      </p:sp>
      <p:pic>
        <p:nvPicPr>
          <p:cNvPr id="7" name="Picture 6">
            <a:extLst>
              <a:ext uri="{FF2B5EF4-FFF2-40B4-BE49-F238E27FC236}">
                <a16:creationId xmlns:a16="http://schemas.microsoft.com/office/drawing/2014/main" id="{F8CFBB7A-03E8-3A99-9324-E4D6157BF2DC}"/>
              </a:ext>
            </a:extLst>
          </p:cNvPr>
          <p:cNvPicPr>
            <a:picLocks noChangeAspect="1"/>
          </p:cNvPicPr>
          <p:nvPr/>
        </p:nvPicPr>
        <p:blipFill>
          <a:blip r:embed="rId2"/>
          <a:stretch>
            <a:fillRect/>
          </a:stretch>
        </p:blipFill>
        <p:spPr>
          <a:xfrm>
            <a:off x="7406640" y="1280319"/>
            <a:ext cx="4030980" cy="4727773"/>
          </a:xfrm>
          <a:prstGeom prst="rect">
            <a:avLst/>
          </a:prstGeom>
        </p:spPr>
      </p:pic>
      <p:pic>
        <p:nvPicPr>
          <p:cNvPr id="9" name="Content Placeholder 12">
            <a:extLst>
              <a:ext uri="{FF2B5EF4-FFF2-40B4-BE49-F238E27FC236}">
                <a16:creationId xmlns:a16="http://schemas.microsoft.com/office/drawing/2014/main" id="{C54A2861-0961-55B5-9D77-D70B4F42375A}"/>
              </a:ext>
            </a:extLst>
          </p:cNvPr>
          <p:cNvPicPr>
            <a:picLocks noChangeAspect="1"/>
          </p:cNvPicPr>
          <p:nvPr/>
        </p:nvPicPr>
        <p:blipFill>
          <a:blip r:embed="rId3"/>
          <a:stretch>
            <a:fillRect/>
          </a:stretch>
        </p:blipFill>
        <p:spPr>
          <a:xfrm>
            <a:off x="1229897" y="3282825"/>
            <a:ext cx="5617405" cy="2921341"/>
          </a:xfrm>
          <a:prstGeom prst="rect">
            <a:avLst/>
          </a:prstGeom>
        </p:spPr>
      </p:pic>
    </p:spTree>
    <p:extLst>
      <p:ext uri="{BB962C8B-B14F-4D97-AF65-F5344CB8AC3E}">
        <p14:creationId xmlns:p14="http://schemas.microsoft.com/office/powerpoint/2010/main" val="8081750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ED2F11-51C7-45E3-9327-0A37093808B8}"/>
              </a:ext>
            </a:extLst>
          </p:cNvPr>
          <p:cNvSpPr>
            <a:spLocks noGrp="1"/>
          </p:cNvSpPr>
          <p:nvPr>
            <p:ph type="title"/>
          </p:nvPr>
        </p:nvSpPr>
        <p:spPr/>
        <p:txBody>
          <a:bodyPr/>
          <a:lstStyle/>
          <a:p>
            <a:r>
              <a:rPr lang="en-US" dirty="0"/>
              <a:t>Simplification</a:t>
            </a:r>
          </a:p>
        </p:txBody>
      </p:sp>
      <p:sp>
        <p:nvSpPr>
          <p:cNvPr id="3" name="Content Placeholder 2">
            <a:extLst>
              <a:ext uri="{FF2B5EF4-FFF2-40B4-BE49-F238E27FC236}">
                <a16:creationId xmlns:a16="http://schemas.microsoft.com/office/drawing/2014/main" id="{05FE3770-3076-5337-CBED-3CF79F907D32}"/>
              </a:ext>
            </a:extLst>
          </p:cNvPr>
          <p:cNvSpPr>
            <a:spLocks noGrp="1"/>
          </p:cNvSpPr>
          <p:nvPr>
            <p:ph idx="1"/>
          </p:nvPr>
        </p:nvSpPr>
        <p:spPr>
          <a:xfrm>
            <a:off x="838200" y="1825625"/>
            <a:ext cx="5059680" cy="4351338"/>
          </a:xfrm>
        </p:spPr>
        <p:txBody>
          <a:bodyPr>
            <a:normAutofit fontScale="92500"/>
          </a:bodyPr>
          <a:lstStyle/>
          <a:p>
            <a:r>
              <a:rPr lang="en-US" dirty="0"/>
              <a:t>In this case, the linear coefficients for the fuel rates of the two types of generator sets are nearly identical.</a:t>
            </a:r>
          </a:p>
          <a:p>
            <a:r>
              <a:rPr lang="en-US" dirty="0"/>
              <a:t>Sharing power equally (as a fraction of rated power) results in less than 0.1% increase in fuel rate – well within estimation tolerances.</a:t>
            </a:r>
          </a:p>
          <a:p>
            <a:r>
              <a:rPr lang="en-US" dirty="0"/>
              <a:t> Justifies simplifying the generator set scheduling table.</a:t>
            </a:r>
          </a:p>
        </p:txBody>
      </p:sp>
      <p:sp>
        <p:nvSpPr>
          <p:cNvPr id="4" name="Date Placeholder 3">
            <a:extLst>
              <a:ext uri="{FF2B5EF4-FFF2-40B4-BE49-F238E27FC236}">
                <a16:creationId xmlns:a16="http://schemas.microsoft.com/office/drawing/2014/main" id="{BFECDF69-27B1-8488-09DE-5C504C53A3CD}"/>
              </a:ext>
            </a:extLst>
          </p:cNvPr>
          <p:cNvSpPr>
            <a:spLocks noGrp="1"/>
          </p:cNvSpPr>
          <p:nvPr>
            <p:ph type="dt" sz="half" idx="10"/>
          </p:nvPr>
        </p:nvSpPr>
        <p:spPr/>
        <p:txBody>
          <a:bodyPr/>
          <a:lstStyle/>
          <a:p>
            <a:r>
              <a:rPr lang="en-US"/>
              <a:t>2/4/2026</a:t>
            </a:r>
          </a:p>
        </p:txBody>
      </p:sp>
      <p:sp>
        <p:nvSpPr>
          <p:cNvPr id="5" name="Footer Placeholder 4">
            <a:extLst>
              <a:ext uri="{FF2B5EF4-FFF2-40B4-BE49-F238E27FC236}">
                <a16:creationId xmlns:a16="http://schemas.microsoft.com/office/drawing/2014/main" id="{878A1BD1-4C94-957B-D7DA-EDCC5FC5C06B}"/>
              </a:ext>
            </a:extLst>
          </p:cNvPr>
          <p:cNvSpPr>
            <a:spLocks noGrp="1"/>
          </p:cNvSpPr>
          <p:nvPr>
            <p:ph type="ftr" sz="quarter" idx="11"/>
          </p:nvPr>
        </p:nvSpPr>
        <p:spPr/>
        <p:txBody>
          <a:bodyPr/>
          <a:lstStyle/>
          <a:p>
            <a:r>
              <a:rPr lang="en-US"/>
              <a:t>© 2026 by Norbert Doerry                                                                                  This work is licensed via: CC BY 4.0</a:t>
            </a:r>
          </a:p>
        </p:txBody>
      </p:sp>
      <p:sp>
        <p:nvSpPr>
          <p:cNvPr id="6" name="Slide Number Placeholder 5">
            <a:extLst>
              <a:ext uri="{FF2B5EF4-FFF2-40B4-BE49-F238E27FC236}">
                <a16:creationId xmlns:a16="http://schemas.microsoft.com/office/drawing/2014/main" id="{A736EBD7-0353-4FE8-FF4E-E8573FCF070D}"/>
              </a:ext>
            </a:extLst>
          </p:cNvPr>
          <p:cNvSpPr>
            <a:spLocks noGrp="1"/>
          </p:cNvSpPr>
          <p:nvPr>
            <p:ph type="sldNum" sz="quarter" idx="12"/>
          </p:nvPr>
        </p:nvSpPr>
        <p:spPr/>
        <p:txBody>
          <a:bodyPr/>
          <a:lstStyle/>
          <a:p>
            <a:fld id="{13E3B7D2-2C23-477A-B7E5-64419E75BE45}" type="slidenum">
              <a:rPr lang="en-US" smtClean="0"/>
              <a:t>13</a:t>
            </a:fld>
            <a:endParaRPr lang="en-US"/>
          </a:p>
        </p:txBody>
      </p:sp>
      <p:pic>
        <p:nvPicPr>
          <p:cNvPr id="7" name="Content Placeholder 12">
            <a:extLst>
              <a:ext uri="{FF2B5EF4-FFF2-40B4-BE49-F238E27FC236}">
                <a16:creationId xmlns:a16="http://schemas.microsoft.com/office/drawing/2014/main" id="{EBA8BB0E-7D13-AEF0-A106-17CFF8B07B0D}"/>
              </a:ext>
            </a:extLst>
          </p:cNvPr>
          <p:cNvPicPr>
            <a:picLocks noChangeAspect="1"/>
          </p:cNvPicPr>
          <p:nvPr/>
        </p:nvPicPr>
        <p:blipFill>
          <a:blip r:embed="rId2"/>
          <a:stretch>
            <a:fillRect/>
          </a:stretch>
        </p:blipFill>
        <p:spPr>
          <a:xfrm>
            <a:off x="6096000" y="230017"/>
            <a:ext cx="5617405" cy="2921341"/>
          </a:xfrm>
          <a:prstGeom prst="rect">
            <a:avLst/>
          </a:prstGeom>
        </p:spPr>
      </p:pic>
      <p:pic>
        <p:nvPicPr>
          <p:cNvPr id="9" name="Picture 8">
            <a:extLst>
              <a:ext uri="{FF2B5EF4-FFF2-40B4-BE49-F238E27FC236}">
                <a16:creationId xmlns:a16="http://schemas.microsoft.com/office/drawing/2014/main" id="{1051A67E-B405-F35F-79A9-33AE06A88BC1}"/>
              </a:ext>
            </a:extLst>
          </p:cNvPr>
          <p:cNvPicPr>
            <a:picLocks noChangeAspect="1"/>
          </p:cNvPicPr>
          <p:nvPr/>
        </p:nvPicPr>
        <p:blipFill>
          <a:blip r:embed="rId3"/>
          <a:stretch>
            <a:fillRect/>
          </a:stretch>
        </p:blipFill>
        <p:spPr>
          <a:xfrm>
            <a:off x="6096000" y="3902298"/>
            <a:ext cx="5865067" cy="2274665"/>
          </a:xfrm>
          <a:prstGeom prst="rect">
            <a:avLst/>
          </a:prstGeom>
        </p:spPr>
      </p:pic>
      <p:sp>
        <p:nvSpPr>
          <p:cNvPr id="10" name="Arrow: Down 9">
            <a:extLst>
              <a:ext uri="{FF2B5EF4-FFF2-40B4-BE49-F238E27FC236}">
                <a16:creationId xmlns:a16="http://schemas.microsoft.com/office/drawing/2014/main" id="{C33C2499-FA82-AEFF-5A70-33D470BA47CE}"/>
              </a:ext>
            </a:extLst>
          </p:cNvPr>
          <p:cNvSpPr/>
          <p:nvPr/>
        </p:nvSpPr>
        <p:spPr>
          <a:xfrm>
            <a:off x="8904702" y="3303270"/>
            <a:ext cx="537210" cy="365125"/>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350566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14E37A-1703-6FB9-2575-109AAB2D8426}"/>
              </a:ext>
            </a:extLst>
          </p:cNvPr>
          <p:cNvSpPr>
            <a:spLocks noGrp="1"/>
          </p:cNvSpPr>
          <p:nvPr>
            <p:ph type="title"/>
          </p:nvPr>
        </p:nvSpPr>
        <p:spPr/>
        <p:txBody>
          <a:bodyPr/>
          <a:lstStyle/>
          <a:p>
            <a:r>
              <a:rPr lang="en-US" dirty="0"/>
              <a:t>Essential Questions</a:t>
            </a:r>
          </a:p>
        </p:txBody>
      </p:sp>
      <p:graphicFrame>
        <p:nvGraphicFramePr>
          <p:cNvPr id="6" name="Content Placeholder 5">
            <a:extLst>
              <a:ext uri="{FF2B5EF4-FFF2-40B4-BE49-F238E27FC236}">
                <a16:creationId xmlns:a16="http://schemas.microsoft.com/office/drawing/2014/main" id="{59DB4A07-2102-4C2B-A526-8C77D69B2590}"/>
              </a:ext>
            </a:extLst>
          </p:cNvPr>
          <p:cNvGraphicFramePr>
            <a:graphicFrameLocks noGrp="1"/>
          </p:cNvGraphicFramePr>
          <p:nvPr>
            <p:ph idx="1"/>
            <p:extLst>
              <p:ext uri="{D42A27DB-BD31-4B8C-83A1-F6EECF244321}">
                <p14:modId xmlns:p14="http://schemas.microsoft.com/office/powerpoint/2010/main" val="1331967159"/>
              </p:ext>
            </p:extLst>
          </p:nvPr>
        </p:nvGraphicFramePr>
        <p:xfrm>
          <a:off x="1245870" y="1690688"/>
          <a:ext cx="10107930" cy="2499360"/>
        </p:xfrm>
        <a:graphic>
          <a:graphicData uri="http://schemas.openxmlformats.org/drawingml/2006/table">
            <a:tbl>
              <a:tblPr/>
              <a:tblGrid>
                <a:gridCol w="7429500">
                  <a:extLst>
                    <a:ext uri="{9D8B030D-6E8A-4147-A177-3AD203B41FA5}">
                      <a16:colId xmlns:a16="http://schemas.microsoft.com/office/drawing/2014/main" val="136993684"/>
                    </a:ext>
                  </a:extLst>
                </a:gridCol>
                <a:gridCol w="2678430">
                  <a:extLst>
                    <a:ext uri="{9D8B030D-6E8A-4147-A177-3AD203B41FA5}">
                      <a16:colId xmlns:a16="http://schemas.microsoft.com/office/drawing/2014/main" val="3524295997"/>
                    </a:ext>
                  </a:extLst>
                </a:gridCol>
              </a:tblGrid>
              <a:tr h="0">
                <a:tc>
                  <a:txBody>
                    <a:bodyPr/>
                    <a:lstStyle/>
                    <a:p>
                      <a:pPr>
                        <a:buNone/>
                      </a:pPr>
                      <a:r>
                        <a:rPr lang="en-US" sz="2000" kern="1200" dirty="0">
                          <a:solidFill>
                            <a:schemeClr val="tx1"/>
                          </a:solidFill>
                          <a:latin typeface="+mn-lt"/>
                          <a:ea typeface="+mn-ea"/>
                          <a:cs typeface="+mn-cs"/>
                        </a:rPr>
                        <a:t>What is a generator set scheduling table and how is it used?</a:t>
                      </a:r>
                    </a:p>
                  </a:txBody>
                  <a:tcPr anchor="ctr">
                    <a:lnL>
                      <a:noFill/>
                    </a:lnL>
                    <a:lnR>
                      <a:noFill/>
                    </a:lnR>
                    <a:lnT>
                      <a:noFill/>
                    </a:lnT>
                    <a:lnB>
                      <a:noFill/>
                    </a:lnB>
                    <a:noFill/>
                  </a:tcPr>
                </a:tc>
                <a:tc>
                  <a:txBody>
                    <a:bodyPr/>
                    <a:lstStyle/>
                    <a:p>
                      <a:pPr>
                        <a:buNone/>
                      </a:pPr>
                      <a:r>
                        <a:rPr lang="en-US" sz="2000" kern="1200" dirty="0">
                          <a:solidFill>
                            <a:schemeClr val="tx1"/>
                          </a:solidFill>
                          <a:latin typeface="+mn-lt"/>
                          <a:ea typeface="+mn-ea"/>
                          <a:cs typeface="+mn-cs"/>
                        </a:rPr>
                        <a:t>Understand</a:t>
                      </a:r>
                    </a:p>
                  </a:txBody>
                  <a:tcPr anchor="ctr">
                    <a:lnL>
                      <a:noFill/>
                    </a:lnL>
                    <a:lnR>
                      <a:noFill/>
                    </a:lnR>
                    <a:lnT>
                      <a:noFill/>
                    </a:lnT>
                    <a:lnB>
                      <a:noFill/>
                    </a:lnB>
                    <a:noFill/>
                  </a:tcPr>
                </a:tc>
                <a:extLst>
                  <a:ext uri="{0D108BD9-81ED-4DB2-BD59-A6C34878D82A}">
                    <a16:rowId xmlns:a16="http://schemas.microsoft.com/office/drawing/2014/main" val="4027165676"/>
                  </a:ext>
                </a:extLst>
              </a:tr>
              <a:tr h="0">
                <a:tc>
                  <a:txBody>
                    <a:bodyPr/>
                    <a:lstStyle/>
                    <a:p>
                      <a:pPr>
                        <a:buNone/>
                      </a:pPr>
                      <a:r>
                        <a:rPr lang="en-US" sz="2000" kern="1200" dirty="0">
                          <a:solidFill>
                            <a:schemeClr val="tx1"/>
                          </a:solidFill>
                          <a:latin typeface="+mn-lt"/>
                          <a:ea typeface="+mn-ea"/>
                          <a:cs typeface="+mn-cs"/>
                        </a:rPr>
                        <a:t>How is a generator set scheduling table developed for operating with all generators paralleled?</a:t>
                      </a:r>
                      <a:endParaRPr lang="en-US" sz="2000" dirty="0"/>
                    </a:p>
                  </a:txBody>
                  <a:tcPr anchor="ctr">
                    <a:lnL>
                      <a:noFill/>
                    </a:lnL>
                    <a:lnR>
                      <a:noFill/>
                    </a:lnR>
                    <a:lnT>
                      <a:noFill/>
                    </a:lnT>
                    <a:lnB>
                      <a:noFill/>
                    </a:lnB>
                    <a:noFill/>
                  </a:tcPr>
                </a:tc>
                <a:tc>
                  <a:txBody>
                    <a:bodyPr/>
                    <a:lstStyle/>
                    <a:p>
                      <a:pPr>
                        <a:buNone/>
                      </a:pPr>
                      <a:r>
                        <a:rPr lang="en-US" sz="2000" kern="1200" dirty="0">
                          <a:solidFill>
                            <a:schemeClr val="tx1"/>
                          </a:solidFill>
                          <a:latin typeface="+mn-lt"/>
                          <a:ea typeface="+mn-ea"/>
                          <a:cs typeface="+mn-cs"/>
                        </a:rPr>
                        <a:t>Apply</a:t>
                      </a:r>
                    </a:p>
                  </a:txBody>
                  <a:tcPr anchor="ctr">
                    <a:lnL>
                      <a:noFill/>
                    </a:lnL>
                    <a:lnR>
                      <a:noFill/>
                    </a:lnR>
                    <a:lnT>
                      <a:noFill/>
                    </a:lnT>
                    <a:lnB>
                      <a:noFill/>
                    </a:lnB>
                    <a:noFill/>
                  </a:tcPr>
                </a:tc>
                <a:extLst>
                  <a:ext uri="{0D108BD9-81ED-4DB2-BD59-A6C34878D82A}">
                    <a16:rowId xmlns:a16="http://schemas.microsoft.com/office/drawing/2014/main" val="446766427"/>
                  </a:ext>
                </a:extLst>
              </a:tr>
              <a:tr h="0">
                <a:tc>
                  <a:txBody>
                    <a:bodyPr/>
                    <a:lstStyle/>
                    <a:p>
                      <a:pPr>
                        <a:buNone/>
                      </a:pPr>
                      <a:r>
                        <a:rPr lang="en-US" sz="2000" kern="1200" dirty="0">
                          <a:solidFill>
                            <a:schemeClr val="tx1"/>
                          </a:solidFill>
                          <a:latin typeface="+mn-lt"/>
                          <a:ea typeface="+mn-ea"/>
                          <a:cs typeface="+mn-cs"/>
                        </a:rPr>
                        <a:t>How is a generator set scheduling table developed for operating in split plant?</a:t>
                      </a:r>
                      <a:endParaRPr lang="en-US" sz="2000" dirty="0"/>
                    </a:p>
                  </a:txBody>
                  <a:tcPr anchor="ctr">
                    <a:lnL>
                      <a:noFill/>
                    </a:lnL>
                    <a:lnR>
                      <a:noFill/>
                    </a:lnR>
                    <a:lnT>
                      <a:noFill/>
                    </a:lnT>
                    <a:lnB>
                      <a:noFill/>
                    </a:lnB>
                    <a:noFill/>
                  </a:tcPr>
                </a:tc>
                <a:tc>
                  <a:txBody>
                    <a:bodyPr/>
                    <a:lstStyle/>
                    <a:p>
                      <a:pPr>
                        <a:buNone/>
                      </a:pPr>
                      <a:r>
                        <a:rPr lang="en-US" sz="2000" dirty="0"/>
                        <a:t>Apply</a:t>
                      </a:r>
                    </a:p>
                  </a:txBody>
                  <a:tcPr anchor="ctr">
                    <a:lnL>
                      <a:noFill/>
                    </a:lnL>
                    <a:lnR>
                      <a:noFill/>
                    </a:lnR>
                    <a:lnT>
                      <a:noFill/>
                    </a:lnT>
                    <a:lnB>
                      <a:noFill/>
                    </a:lnB>
                    <a:noFill/>
                  </a:tcPr>
                </a:tc>
                <a:extLst>
                  <a:ext uri="{0D108BD9-81ED-4DB2-BD59-A6C34878D82A}">
                    <a16:rowId xmlns:a16="http://schemas.microsoft.com/office/drawing/2014/main" val="2066778763"/>
                  </a:ext>
                </a:extLst>
              </a:tr>
              <a:tr h="0">
                <a:tc>
                  <a:txBody>
                    <a:bodyPr/>
                    <a:lstStyle/>
                    <a:p>
                      <a:pPr>
                        <a:buNone/>
                      </a:pPr>
                      <a:r>
                        <a:rPr lang="en-US" sz="2000" kern="1200" dirty="0">
                          <a:solidFill>
                            <a:schemeClr val="tx1"/>
                          </a:solidFill>
                          <a:latin typeface="+mn-lt"/>
                          <a:ea typeface="+mn-ea"/>
                          <a:cs typeface="+mn-cs"/>
                        </a:rPr>
                        <a:t>How is a generator set scheduling table dependent on an operating condition ?	</a:t>
                      </a:r>
                    </a:p>
                  </a:txBody>
                  <a:tcPr anchor="ctr">
                    <a:lnL>
                      <a:noFill/>
                    </a:lnL>
                    <a:lnR>
                      <a:noFill/>
                    </a:lnR>
                    <a:lnT>
                      <a:noFill/>
                    </a:lnT>
                    <a:lnB>
                      <a:noFill/>
                    </a:lnB>
                    <a:noFill/>
                  </a:tcPr>
                </a:tc>
                <a:tc>
                  <a:txBody>
                    <a:bodyPr/>
                    <a:lstStyle/>
                    <a:p>
                      <a:pPr>
                        <a:buNone/>
                      </a:pPr>
                      <a:r>
                        <a:rPr lang="en-US" sz="2000" dirty="0"/>
                        <a:t>Understand</a:t>
                      </a:r>
                    </a:p>
                  </a:txBody>
                  <a:tcPr anchor="ctr">
                    <a:lnL>
                      <a:noFill/>
                    </a:lnL>
                    <a:lnR>
                      <a:noFill/>
                    </a:lnR>
                    <a:lnT>
                      <a:noFill/>
                    </a:lnT>
                    <a:lnB>
                      <a:noFill/>
                    </a:lnB>
                    <a:noFill/>
                  </a:tcPr>
                </a:tc>
                <a:extLst>
                  <a:ext uri="{0D108BD9-81ED-4DB2-BD59-A6C34878D82A}">
                    <a16:rowId xmlns:a16="http://schemas.microsoft.com/office/drawing/2014/main" val="2480842452"/>
                  </a:ext>
                </a:extLst>
              </a:tr>
            </a:tbl>
          </a:graphicData>
        </a:graphic>
      </p:graphicFrame>
      <p:sp>
        <p:nvSpPr>
          <p:cNvPr id="3" name="Slide Number Placeholder 2">
            <a:extLst>
              <a:ext uri="{FF2B5EF4-FFF2-40B4-BE49-F238E27FC236}">
                <a16:creationId xmlns:a16="http://schemas.microsoft.com/office/drawing/2014/main" id="{C52BF393-A538-5620-3A16-5A6CAA075A6D}"/>
              </a:ext>
            </a:extLst>
          </p:cNvPr>
          <p:cNvSpPr>
            <a:spLocks noGrp="1"/>
          </p:cNvSpPr>
          <p:nvPr>
            <p:ph type="sldNum" sz="quarter" idx="12"/>
          </p:nvPr>
        </p:nvSpPr>
        <p:spPr/>
        <p:txBody>
          <a:bodyPr/>
          <a:lstStyle/>
          <a:p>
            <a:fld id="{13E3B7D2-2C23-477A-B7E5-64419E75BE45}" type="slidenum">
              <a:rPr lang="en-US" smtClean="0"/>
              <a:t>2</a:t>
            </a:fld>
            <a:endParaRPr lang="en-US"/>
          </a:p>
        </p:txBody>
      </p:sp>
      <p:sp>
        <p:nvSpPr>
          <p:cNvPr id="5" name="Footer Placeholder 4">
            <a:extLst>
              <a:ext uri="{FF2B5EF4-FFF2-40B4-BE49-F238E27FC236}">
                <a16:creationId xmlns:a16="http://schemas.microsoft.com/office/drawing/2014/main" id="{2187911A-2B07-5A3B-E5D2-AB7AF0E4D199}"/>
              </a:ext>
            </a:extLst>
          </p:cNvPr>
          <p:cNvSpPr>
            <a:spLocks noGrp="1"/>
          </p:cNvSpPr>
          <p:nvPr>
            <p:ph type="ftr" sz="quarter" idx="11"/>
          </p:nvPr>
        </p:nvSpPr>
        <p:spPr/>
        <p:txBody>
          <a:bodyPr/>
          <a:lstStyle/>
          <a:p>
            <a:r>
              <a:rPr lang="en-US" dirty="0"/>
              <a:t>© 2026 by Norbert Doerry                                                                                  This work is licensed via: CC BY 4.0</a:t>
            </a:r>
          </a:p>
        </p:txBody>
      </p:sp>
      <p:sp>
        <p:nvSpPr>
          <p:cNvPr id="7" name="Date Placeholder 6">
            <a:extLst>
              <a:ext uri="{FF2B5EF4-FFF2-40B4-BE49-F238E27FC236}">
                <a16:creationId xmlns:a16="http://schemas.microsoft.com/office/drawing/2014/main" id="{142EC987-552B-0FFD-E1AD-4D23888FAAFC}"/>
              </a:ext>
            </a:extLst>
          </p:cNvPr>
          <p:cNvSpPr>
            <a:spLocks noGrp="1"/>
          </p:cNvSpPr>
          <p:nvPr>
            <p:ph type="dt" sz="half" idx="10"/>
          </p:nvPr>
        </p:nvSpPr>
        <p:spPr/>
        <p:txBody>
          <a:bodyPr/>
          <a:lstStyle/>
          <a:p>
            <a:r>
              <a:rPr lang="en-US"/>
              <a:t>2/4/2026</a:t>
            </a:r>
            <a:endParaRPr lang="en-US" dirty="0"/>
          </a:p>
        </p:txBody>
      </p:sp>
    </p:spTree>
    <p:extLst>
      <p:ext uri="{BB962C8B-B14F-4D97-AF65-F5344CB8AC3E}">
        <p14:creationId xmlns:p14="http://schemas.microsoft.com/office/powerpoint/2010/main" val="28290076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2A2ECB-0BA2-EB23-7707-555BF665A704}"/>
              </a:ext>
            </a:extLst>
          </p:cNvPr>
          <p:cNvSpPr>
            <a:spLocks noGrp="1"/>
          </p:cNvSpPr>
          <p:nvPr>
            <p:ph type="title"/>
          </p:nvPr>
        </p:nvSpPr>
        <p:spPr/>
        <p:txBody>
          <a:bodyPr/>
          <a:lstStyle/>
          <a:p>
            <a:r>
              <a:rPr lang="en-US" dirty="0"/>
              <a:t>Generator Set Scheduling Table</a:t>
            </a:r>
          </a:p>
        </p:txBody>
      </p:sp>
      <p:sp>
        <p:nvSpPr>
          <p:cNvPr id="3" name="Content Placeholder 2">
            <a:extLst>
              <a:ext uri="{FF2B5EF4-FFF2-40B4-BE49-F238E27FC236}">
                <a16:creationId xmlns:a16="http://schemas.microsoft.com/office/drawing/2014/main" id="{584C705A-AE11-2A48-F8EE-4CEA79B38C10}"/>
              </a:ext>
            </a:extLst>
          </p:cNvPr>
          <p:cNvSpPr>
            <a:spLocks noGrp="1"/>
          </p:cNvSpPr>
          <p:nvPr>
            <p:ph idx="1"/>
          </p:nvPr>
        </p:nvSpPr>
        <p:spPr>
          <a:xfrm>
            <a:off x="838200" y="1825624"/>
            <a:ext cx="10515600" cy="4530725"/>
          </a:xfrm>
        </p:spPr>
        <p:txBody>
          <a:bodyPr>
            <a:normAutofit fontScale="70000" lnSpcReduction="20000"/>
          </a:bodyPr>
          <a:lstStyle/>
          <a:p>
            <a:r>
              <a:rPr lang="en-US" dirty="0"/>
              <a:t>For a given range of electrical load, provides recommendation for …</a:t>
            </a:r>
          </a:p>
          <a:p>
            <a:pPr lvl="1"/>
            <a:r>
              <a:rPr lang="en-US" dirty="0"/>
              <a:t>Online status of generator sets.</a:t>
            </a:r>
          </a:p>
          <a:p>
            <a:pPr lvl="1"/>
            <a:r>
              <a:rPr lang="en-US" dirty="0"/>
              <a:t>The method for determining how much power each online generator set provides.</a:t>
            </a:r>
          </a:p>
          <a:p>
            <a:pPr lvl="2"/>
            <a:r>
              <a:rPr lang="en-US" dirty="0"/>
              <a:t>Share – equally shares with other generator sets marked as share.</a:t>
            </a:r>
          </a:p>
          <a:p>
            <a:pPr lvl="2"/>
            <a:r>
              <a:rPr lang="en-US" dirty="0"/>
              <a:t>Constant power – provides a constant power (typically either Maximum or Minimum).</a:t>
            </a:r>
          </a:p>
          <a:p>
            <a:pPr lvl="2"/>
            <a:r>
              <a:rPr lang="en-US" dirty="0"/>
              <a:t>Swing – provides the difference between the total load and the power provided by all other paralleled generator sets.</a:t>
            </a:r>
          </a:p>
          <a:p>
            <a:r>
              <a:rPr lang="en-US" dirty="0"/>
              <a:t>Usual Objectives …</a:t>
            </a:r>
          </a:p>
          <a:p>
            <a:pPr lvl="1"/>
            <a:r>
              <a:rPr lang="en-US" dirty="0"/>
              <a:t>Minimize fuel consumption.</a:t>
            </a:r>
          </a:p>
          <a:p>
            <a:pPr lvl="1"/>
            <a:r>
              <a:rPr lang="en-US" dirty="0"/>
              <a:t>Meet operating constraints for power system reliability (Quality of Service)</a:t>
            </a:r>
          </a:p>
          <a:p>
            <a:r>
              <a:rPr lang="en-US" dirty="0"/>
              <a:t>Each operational condition may have its own generator set scheduling table.</a:t>
            </a:r>
          </a:p>
          <a:p>
            <a:pPr lvl="1"/>
            <a:r>
              <a:rPr lang="en-US" dirty="0"/>
              <a:t>Different operating constraints.</a:t>
            </a:r>
          </a:p>
          <a:p>
            <a:r>
              <a:rPr lang="en-US" dirty="0"/>
              <a:t>In design, the generator set scheduling table ensures consistent generator set line-ups are used in simulation and analysis.</a:t>
            </a:r>
          </a:p>
          <a:p>
            <a:r>
              <a:rPr lang="en-US" dirty="0"/>
              <a:t>The Generator Set Scheduling Table is usually incorporated into the Electrical Power System Concept of Operation (EPS-CONOPS).</a:t>
            </a:r>
          </a:p>
          <a:p>
            <a:r>
              <a:rPr lang="en-US" dirty="0"/>
              <a:t>In operation, while the ship operators are not required to follow the generator set scheduling table, they should have a good reason to depart from it.</a:t>
            </a:r>
          </a:p>
        </p:txBody>
      </p:sp>
      <p:sp>
        <p:nvSpPr>
          <p:cNvPr id="4" name="Date Placeholder 3">
            <a:extLst>
              <a:ext uri="{FF2B5EF4-FFF2-40B4-BE49-F238E27FC236}">
                <a16:creationId xmlns:a16="http://schemas.microsoft.com/office/drawing/2014/main" id="{59342AF6-5EC9-336F-3AD7-7BC6520D2122}"/>
              </a:ext>
            </a:extLst>
          </p:cNvPr>
          <p:cNvSpPr>
            <a:spLocks noGrp="1"/>
          </p:cNvSpPr>
          <p:nvPr>
            <p:ph type="dt" sz="half" idx="10"/>
          </p:nvPr>
        </p:nvSpPr>
        <p:spPr/>
        <p:txBody>
          <a:bodyPr/>
          <a:lstStyle/>
          <a:p>
            <a:r>
              <a:rPr lang="en-US"/>
              <a:t>2/4/2026</a:t>
            </a:r>
          </a:p>
        </p:txBody>
      </p:sp>
      <p:sp>
        <p:nvSpPr>
          <p:cNvPr id="5" name="Footer Placeholder 4">
            <a:extLst>
              <a:ext uri="{FF2B5EF4-FFF2-40B4-BE49-F238E27FC236}">
                <a16:creationId xmlns:a16="http://schemas.microsoft.com/office/drawing/2014/main" id="{8BF2B798-1D9D-3C5D-73E5-A02D34C0A2B1}"/>
              </a:ext>
            </a:extLst>
          </p:cNvPr>
          <p:cNvSpPr>
            <a:spLocks noGrp="1"/>
          </p:cNvSpPr>
          <p:nvPr>
            <p:ph type="ftr" sz="quarter" idx="11"/>
          </p:nvPr>
        </p:nvSpPr>
        <p:spPr/>
        <p:txBody>
          <a:bodyPr/>
          <a:lstStyle/>
          <a:p>
            <a:r>
              <a:rPr lang="en-US"/>
              <a:t>© 2026 by Norbert Doerry                                                                                  This work is licensed via: CC BY 4.0</a:t>
            </a:r>
          </a:p>
        </p:txBody>
      </p:sp>
      <p:sp>
        <p:nvSpPr>
          <p:cNvPr id="6" name="Slide Number Placeholder 5">
            <a:extLst>
              <a:ext uri="{FF2B5EF4-FFF2-40B4-BE49-F238E27FC236}">
                <a16:creationId xmlns:a16="http://schemas.microsoft.com/office/drawing/2014/main" id="{C886A0FA-7958-AA71-3386-2D3033C7BE92}"/>
              </a:ext>
            </a:extLst>
          </p:cNvPr>
          <p:cNvSpPr>
            <a:spLocks noGrp="1"/>
          </p:cNvSpPr>
          <p:nvPr>
            <p:ph type="sldNum" sz="quarter" idx="12"/>
          </p:nvPr>
        </p:nvSpPr>
        <p:spPr/>
        <p:txBody>
          <a:bodyPr/>
          <a:lstStyle/>
          <a:p>
            <a:fld id="{13E3B7D2-2C23-477A-B7E5-64419E75BE45}" type="slidenum">
              <a:rPr lang="en-US" smtClean="0"/>
              <a:t>3</a:t>
            </a:fld>
            <a:endParaRPr lang="en-US"/>
          </a:p>
        </p:txBody>
      </p:sp>
    </p:spTree>
    <p:extLst>
      <p:ext uri="{BB962C8B-B14F-4D97-AF65-F5344CB8AC3E}">
        <p14:creationId xmlns:p14="http://schemas.microsoft.com/office/powerpoint/2010/main" val="36805766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FE0AE8-BD11-6D72-2F7F-DDC4109CA6C4}"/>
              </a:ext>
            </a:extLst>
          </p:cNvPr>
          <p:cNvSpPr>
            <a:spLocks noGrp="1"/>
          </p:cNvSpPr>
          <p:nvPr>
            <p:ph type="title"/>
          </p:nvPr>
        </p:nvSpPr>
        <p:spPr/>
        <p:txBody>
          <a:bodyPr/>
          <a:lstStyle/>
          <a:p>
            <a:r>
              <a:rPr lang="en-US" dirty="0"/>
              <a:t>Example</a:t>
            </a:r>
          </a:p>
        </p:txBody>
      </p:sp>
      <p:sp>
        <p:nvSpPr>
          <p:cNvPr id="4" name="Date Placeholder 3">
            <a:extLst>
              <a:ext uri="{FF2B5EF4-FFF2-40B4-BE49-F238E27FC236}">
                <a16:creationId xmlns:a16="http://schemas.microsoft.com/office/drawing/2014/main" id="{80891FCA-698B-F7C0-DA76-DCE2CD212D9B}"/>
              </a:ext>
            </a:extLst>
          </p:cNvPr>
          <p:cNvSpPr>
            <a:spLocks noGrp="1"/>
          </p:cNvSpPr>
          <p:nvPr>
            <p:ph type="dt" sz="half" idx="10"/>
          </p:nvPr>
        </p:nvSpPr>
        <p:spPr/>
        <p:txBody>
          <a:bodyPr/>
          <a:lstStyle/>
          <a:p>
            <a:r>
              <a:rPr lang="en-US"/>
              <a:t>2/4/2026</a:t>
            </a:r>
          </a:p>
        </p:txBody>
      </p:sp>
      <p:sp>
        <p:nvSpPr>
          <p:cNvPr id="5" name="Footer Placeholder 4">
            <a:extLst>
              <a:ext uri="{FF2B5EF4-FFF2-40B4-BE49-F238E27FC236}">
                <a16:creationId xmlns:a16="http://schemas.microsoft.com/office/drawing/2014/main" id="{8EAB68EE-3FB8-A5B3-51AB-13F24C592286}"/>
              </a:ext>
            </a:extLst>
          </p:cNvPr>
          <p:cNvSpPr>
            <a:spLocks noGrp="1"/>
          </p:cNvSpPr>
          <p:nvPr>
            <p:ph type="ftr" sz="quarter" idx="11"/>
          </p:nvPr>
        </p:nvSpPr>
        <p:spPr/>
        <p:txBody>
          <a:bodyPr/>
          <a:lstStyle/>
          <a:p>
            <a:r>
              <a:rPr lang="en-US"/>
              <a:t>© 2026 by Norbert Doerry                                                                                  This work is licensed via: CC BY 4.0</a:t>
            </a:r>
          </a:p>
        </p:txBody>
      </p:sp>
      <p:sp>
        <p:nvSpPr>
          <p:cNvPr id="6" name="Slide Number Placeholder 5">
            <a:extLst>
              <a:ext uri="{FF2B5EF4-FFF2-40B4-BE49-F238E27FC236}">
                <a16:creationId xmlns:a16="http://schemas.microsoft.com/office/drawing/2014/main" id="{9ED52DEC-0216-2DB7-478E-E1AFB83854C2}"/>
              </a:ext>
            </a:extLst>
          </p:cNvPr>
          <p:cNvSpPr>
            <a:spLocks noGrp="1"/>
          </p:cNvSpPr>
          <p:nvPr>
            <p:ph type="sldNum" sz="quarter" idx="12"/>
          </p:nvPr>
        </p:nvSpPr>
        <p:spPr/>
        <p:txBody>
          <a:bodyPr/>
          <a:lstStyle/>
          <a:p>
            <a:fld id="{13E3B7D2-2C23-477A-B7E5-64419E75BE45}" type="slidenum">
              <a:rPr lang="en-US" smtClean="0"/>
              <a:t>4</a:t>
            </a:fld>
            <a:endParaRPr lang="en-US"/>
          </a:p>
        </p:txBody>
      </p:sp>
      <p:pic>
        <p:nvPicPr>
          <p:cNvPr id="13" name="Content Placeholder 12">
            <a:extLst>
              <a:ext uri="{FF2B5EF4-FFF2-40B4-BE49-F238E27FC236}">
                <a16:creationId xmlns:a16="http://schemas.microsoft.com/office/drawing/2014/main" id="{09B323AE-210E-544C-69D2-C17E635F11AC}"/>
              </a:ext>
            </a:extLst>
          </p:cNvPr>
          <p:cNvPicPr>
            <a:picLocks noGrp="1" noChangeAspect="1"/>
          </p:cNvPicPr>
          <p:nvPr>
            <p:ph idx="1"/>
          </p:nvPr>
        </p:nvPicPr>
        <p:blipFill>
          <a:blip r:embed="rId2"/>
          <a:stretch>
            <a:fillRect/>
          </a:stretch>
        </p:blipFill>
        <p:spPr>
          <a:xfrm>
            <a:off x="2209800" y="1690688"/>
            <a:ext cx="7363853" cy="3829584"/>
          </a:xfrm>
          <a:prstGeom prst="rect">
            <a:avLst/>
          </a:prstGeom>
        </p:spPr>
      </p:pic>
    </p:spTree>
    <p:extLst>
      <p:ext uri="{BB962C8B-B14F-4D97-AF65-F5344CB8AC3E}">
        <p14:creationId xmlns:p14="http://schemas.microsoft.com/office/powerpoint/2010/main" val="8575347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650F8C-62CA-E1EC-D381-415E6873B0A2}"/>
              </a:ext>
            </a:extLst>
          </p:cNvPr>
          <p:cNvSpPr>
            <a:spLocks noGrp="1"/>
          </p:cNvSpPr>
          <p:nvPr>
            <p:ph type="title"/>
          </p:nvPr>
        </p:nvSpPr>
        <p:spPr/>
        <p:txBody>
          <a:bodyPr/>
          <a:lstStyle/>
          <a:p>
            <a:r>
              <a:rPr lang="en-US" dirty="0"/>
              <a:t>Operating constraints</a:t>
            </a:r>
          </a:p>
        </p:txBody>
      </p:sp>
      <p:sp>
        <p:nvSpPr>
          <p:cNvPr id="3" name="Content Placeholder 2">
            <a:extLst>
              <a:ext uri="{FF2B5EF4-FFF2-40B4-BE49-F238E27FC236}">
                <a16:creationId xmlns:a16="http://schemas.microsoft.com/office/drawing/2014/main" id="{F2D5FCEC-EB65-E1F8-9D10-CA7E042B4614}"/>
              </a:ext>
            </a:extLst>
          </p:cNvPr>
          <p:cNvSpPr>
            <a:spLocks noGrp="1"/>
          </p:cNvSpPr>
          <p:nvPr>
            <p:ph idx="1"/>
          </p:nvPr>
        </p:nvSpPr>
        <p:spPr>
          <a:xfrm>
            <a:off x="838200" y="1825625"/>
            <a:ext cx="10515600" cy="2286319"/>
          </a:xfrm>
        </p:spPr>
        <p:txBody>
          <a:bodyPr>
            <a:normAutofit fontScale="92500" lnSpcReduction="20000"/>
          </a:bodyPr>
          <a:lstStyle/>
          <a:p>
            <a:r>
              <a:rPr lang="en-US" dirty="0"/>
              <a:t>Most commercial ships and some operational conditions for naval ships</a:t>
            </a:r>
          </a:p>
          <a:p>
            <a:pPr lvl="1"/>
            <a:r>
              <a:rPr lang="en-US" dirty="0"/>
              <a:t>Electrical power system normally operated as a single power system with all generator sets paralleled.</a:t>
            </a:r>
          </a:p>
          <a:p>
            <a:pPr lvl="1"/>
            <a:r>
              <a:rPr lang="en-US" dirty="0"/>
              <a:t>If sufficient energy storage not available, the total online generation capacity multiplied by 0.95 should be no less than the electrical load. (To account for load variation and imperfect power sharing)</a:t>
            </a:r>
          </a:p>
          <a:p>
            <a:pPr lvl="1"/>
            <a:r>
              <a:rPr lang="en-US" dirty="0"/>
              <a:t>For QOS considerations, IEEE 45.1 states …</a:t>
            </a:r>
          </a:p>
        </p:txBody>
      </p:sp>
      <p:sp>
        <p:nvSpPr>
          <p:cNvPr id="4" name="Date Placeholder 3">
            <a:extLst>
              <a:ext uri="{FF2B5EF4-FFF2-40B4-BE49-F238E27FC236}">
                <a16:creationId xmlns:a16="http://schemas.microsoft.com/office/drawing/2014/main" id="{AD45900D-1FB6-85C6-E100-25AE4DCC86CE}"/>
              </a:ext>
            </a:extLst>
          </p:cNvPr>
          <p:cNvSpPr>
            <a:spLocks noGrp="1"/>
          </p:cNvSpPr>
          <p:nvPr>
            <p:ph type="dt" sz="half" idx="10"/>
          </p:nvPr>
        </p:nvSpPr>
        <p:spPr/>
        <p:txBody>
          <a:bodyPr/>
          <a:lstStyle/>
          <a:p>
            <a:r>
              <a:rPr lang="en-US"/>
              <a:t>2/4/2026</a:t>
            </a:r>
          </a:p>
        </p:txBody>
      </p:sp>
      <p:sp>
        <p:nvSpPr>
          <p:cNvPr id="5" name="Footer Placeholder 4">
            <a:extLst>
              <a:ext uri="{FF2B5EF4-FFF2-40B4-BE49-F238E27FC236}">
                <a16:creationId xmlns:a16="http://schemas.microsoft.com/office/drawing/2014/main" id="{0A1C2AEF-1D33-DC7C-575E-93D03A908D34}"/>
              </a:ext>
            </a:extLst>
          </p:cNvPr>
          <p:cNvSpPr>
            <a:spLocks noGrp="1"/>
          </p:cNvSpPr>
          <p:nvPr>
            <p:ph type="ftr" sz="quarter" idx="11"/>
          </p:nvPr>
        </p:nvSpPr>
        <p:spPr/>
        <p:txBody>
          <a:bodyPr/>
          <a:lstStyle/>
          <a:p>
            <a:r>
              <a:rPr lang="en-US"/>
              <a:t>© 2026 by Norbert Doerry                                                                                  This work is licensed via: CC BY 4.0</a:t>
            </a:r>
          </a:p>
        </p:txBody>
      </p:sp>
      <p:sp>
        <p:nvSpPr>
          <p:cNvPr id="6" name="Slide Number Placeholder 5">
            <a:extLst>
              <a:ext uri="{FF2B5EF4-FFF2-40B4-BE49-F238E27FC236}">
                <a16:creationId xmlns:a16="http://schemas.microsoft.com/office/drawing/2014/main" id="{A7C2788D-95DB-ABDD-07B0-1D3A2D6628BC}"/>
              </a:ext>
            </a:extLst>
          </p:cNvPr>
          <p:cNvSpPr>
            <a:spLocks noGrp="1"/>
          </p:cNvSpPr>
          <p:nvPr>
            <p:ph type="sldNum" sz="quarter" idx="12"/>
          </p:nvPr>
        </p:nvSpPr>
        <p:spPr/>
        <p:txBody>
          <a:bodyPr/>
          <a:lstStyle/>
          <a:p>
            <a:fld id="{13E3B7D2-2C23-477A-B7E5-64419E75BE45}" type="slidenum">
              <a:rPr lang="en-US" smtClean="0"/>
              <a:t>5</a:t>
            </a:fld>
            <a:endParaRPr lang="en-US"/>
          </a:p>
        </p:txBody>
      </p:sp>
      <p:pic>
        <p:nvPicPr>
          <p:cNvPr id="8" name="Picture 7">
            <a:extLst>
              <a:ext uri="{FF2B5EF4-FFF2-40B4-BE49-F238E27FC236}">
                <a16:creationId xmlns:a16="http://schemas.microsoft.com/office/drawing/2014/main" id="{589A3D82-27E6-7453-4E20-1EA16DFDEABE}"/>
              </a:ext>
            </a:extLst>
          </p:cNvPr>
          <p:cNvPicPr>
            <a:picLocks noChangeAspect="1"/>
          </p:cNvPicPr>
          <p:nvPr/>
        </p:nvPicPr>
        <p:blipFill>
          <a:blip r:embed="rId2"/>
          <a:stretch>
            <a:fillRect/>
          </a:stretch>
        </p:blipFill>
        <p:spPr>
          <a:xfrm>
            <a:off x="2995180" y="4070031"/>
            <a:ext cx="6201640" cy="2286319"/>
          </a:xfrm>
          <a:prstGeom prst="rect">
            <a:avLst/>
          </a:prstGeom>
        </p:spPr>
      </p:pic>
    </p:spTree>
    <p:extLst>
      <p:ext uri="{BB962C8B-B14F-4D97-AF65-F5344CB8AC3E}">
        <p14:creationId xmlns:p14="http://schemas.microsoft.com/office/powerpoint/2010/main" val="2136864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E9E87C-485F-7CED-31AD-6732D5DFE961}"/>
              </a:ext>
            </a:extLst>
          </p:cNvPr>
          <p:cNvSpPr>
            <a:spLocks noGrp="1"/>
          </p:cNvSpPr>
          <p:nvPr>
            <p:ph type="title"/>
          </p:nvPr>
        </p:nvSpPr>
        <p:spPr/>
        <p:txBody>
          <a:bodyPr/>
          <a:lstStyle/>
          <a:p>
            <a:r>
              <a:rPr lang="en-US" dirty="0"/>
              <a:t>Operating Constraints (continued)</a:t>
            </a:r>
          </a:p>
        </p:txBody>
      </p:sp>
      <p:sp>
        <p:nvSpPr>
          <p:cNvPr id="3" name="Content Placeholder 2">
            <a:extLst>
              <a:ext uri="{FF2B5EF4-FFF2-40B4-BE49-F238E27FC236}">
                <a16:creationId xmlns:a16="http://schemas.microsoft.com/office/drawing/2014/main" id="{44693C31-7E36-6087-ADF2-C09DFA234016}"/>
              </a:ext>
            </a:extLst>
          </p:cNvPr>
          <p:cNvSpPr>
            <a:spLocks noGrp="1"/>
          </p:cNvSpPr>
          <p:nvPr>
            <p:ph idx="1"/>
          </p:nvPr>
        </p:nvSpPr>
        <p:spPr>
          <a:xfrm>
            <a:off x="838200" y="1585594"/>
            <a:ext cx="10515600" cy="4643756"/>
          </a:xfrm>
        </p:spPr>
        <p:txBody>
          <a:bodyPr>
            <a:normAutofit fontScale="70000" lnSpcReduction="20000"/>
          </a:bodyPr>
          <a:lstStyle/>
          <a:p>
            <a:r>
              <a:rPr lang="en-US" dirty="0"/>
              <a:t>Some operating conditions (such as battle for naval ships and restricted maneuvering) the electrical power system is operated in “split plant”</a:t>
            </a:r>
          </a:p>
          <a:p>
            <a:pPr lvl="1"/>
            <a:r>
              <a:rPr lang="en-US" dirty="0"/>
              <a:t>Power system operated as two independent systems.</a:t>
            </a:r>
          </a:p>
          <a:p>
            <a:pPr lvl="1"/>
            <a:r>
              <a:rPr lang="en-US" dirty="0"/>
              <a:t>Upon loss of power to one system, bus transfer devices switch mission critical loads to the powered system.</a:t>
            </a:r>
          </a:p>
          <a:p>
            <a:pPr lvl="2"/>
            <a:r>
              <a:rPr lang="en-US" dirty="0"/>
              <a:t>Powered system should have sufficient capacity after load shedding to serve the transferred mission critical loads.</a:t>
            </a:r>
          </a:p>
          <a:p>
            <a:pPr lvl="1"/>
            <a:r>
              <a:rPr lang="en-US" dirty="0"/>
              <a:t>May be possible to reallocate some loads from one independent system to the other to minimize number of online generator sets.</a:t>
            </a:r>
          </a:p>
          <a:p>
            <a:r>
              <a:rPr lang="en-US" dirty="0"/>
              <a:t>Energy storage may prove useful</a:t>
            </a:r>
          </a:p>
          <a:p>
            <a:pPr lvl="1"/>
            <a:r>
              <a:rPr lang="en-US" dirty="0"/>
              <a:t>Provide capacity to satisfy QOS criteria</a:t>
            </a:r>
          </a:p>
          <a:p>
            <a:pPr lvl="1"/>
            <a:r>
              <a:rPr lang="en-US" dirty="0"/>
              <a:t>Enable generator sets to operate at full rating instead of 0.95 times full rating.</a:t>
            </a:r>
          </a:p>
          <a:p>
            <a:pPr lvl="1"/>
            <a:r>
              <a:rPr lang="en-US" dirty="0"/>
              <a:t>Enable operating with a single generator set online.</a:t>
            </a:r>
          </a:p>
          <a:p>
            <a:r>
              <a:rPr lang="en-US" dirty="0"/>
              <a:t>Generator set minimum rating</a:t>
            </a:r>
          </a:p>
          <a:p>
            <a:pPr lvl="1"/>
            <a:r>
              <a:rPr lang="en-US" dirty="0"/>
              <a:t>Operating a generator set at low power levels possible, but may result in greater maintenance requirements; operating below the minimum rating should be minimized.</a:t>
            </a:r>
          </a:p>
          <a:p>
            <a:pPr lvl="1"/>
            <a:r>
              <a:rPr lang="en-US" dirty="0"/>
              <a:t>Diesel generator sets should normally be loaded to greater than 30% of rated power.</a:t>
            </a:r>
          </a:p>
          <a:p>
            <a:pPr lvl="1"/>
            <a:r>
              <a:rPr lang="en-US" dirty="0"/>
              <a:t>Gas turbine generator sets should normally be loaded to greater 50% of rated power.</a:t>
            </a:r>
          </a:p>
        </p:txBody>
      </p:sp>
      <p:sp>
        <p:nvSpPr>
          <p:cNvPr id="4" name="Date Placeholder 3">
            <a:extLst>
              <a:ext uri="{FF2B5EF4-FFF2-40B4-BE49-F238E27FC236}">
                <a16:creationId xmlns:a16="http://schemas.microsoft.com/office/drawing/2014/main" id="{31BBE0D7-71E9-0634-1A55-9B6AD89914EC}"/>
              </a:ext>
            </a:extLst>
          </p:cNvPr>
          <p:cNvSpPr>
            <a:spLocks noGrp="1"/>
          </p:cNvSpPr>
          <p:nvPr>
            <p:ph type="dt" sz="half" idx="10"/>
          </p:nvPr>
        </p:nvSpPr>
        <p:spPr/>
        <p:txBody>
          <a:bodyPr/>
          <a:lstStyle/>
          <a:p>
            <a:r>
              <a:rPr lang="en-US"/>
              <a:t>2/4/2026</a:t>
            </a:r>
          </a:p>
        </p:txBody>
      </p:sp>
      <p:sp>
        <p:nvSpPr>
          <p:cNvPr id="5" name="Footer Placeholder 4">
            <a:extLst>
              <a:ext uri="{FF2B5EF4-FFF2-40B4-BE49-F238E27FC236}">
                <a16:creationId xmlns:a16="http://schemas.microsoft.com/office/drawing/2014/main" id="{1334CE35-5A22-76BB-311D-0457D648B528}"/>
              </a:ext>
            </a:extLst>
          </p:cNvPr>
          <p:cNvSpPr>
            <a:spLocks noGrp="1"/>
          </p:cNvSpPr>
          <p:nvPr>
            <p:ph type="ftr" sz="quarter" idx="11"/>
          </p:nvPr>
        </p:nvSpPr>
        <p:spPr/>
        <p:txBody>
          <a:bodyPr/>
          <a:lstStyle/>
          <a:p>
            <a:r>
              <a:rPr lang="en-US"/>
              <a:t>© 2026 by Norbert Doerry                                                                                  This work is licensed via: CC BY 4.0</a:t>
            </a:r>
          </a:p>
        </p:txBody>
      </p:sp>
      <p:sp>
        <p:nvSpPr>
          <p:cNvPr id="6" name="Slide Number Placeholder 5">
            <a:extLst>
              <a:ext uri="{FF2B5EF4-FFF2-40B4-BE49-F238E27FC236}">
                <a16:creationId xmlns:a16="http://schemas.microsoft.com/office/drawing/2014/main" id="{CA561F44-1106-3531-F1D7-D2E00B589153}"/>
              </a:ext>
            </a:extLst>
          </p:cNvPr>
          <p:cNvSpPr>
            <a:spLocks noGrp="1"/>
          </p:cNvSpPr>
          <p:nvPr>
            <p:ph type="sldNum" sz="quarter" idx="12"/>
          </p:nvPr>
        </p:nvSpPr>
        <p:spPr/>
        <p:txBody>
          <a:bodyPr/>
          <a:lstStyle/>
          <a:p>
            <a:fld id="{13E3B7D2-2C23-477A-B7E5-64419E75BE45}" type="slidenum">
              <a:rPr lang="en-US" smtClean="0"/>
              <a:t>6</a:t>
            </a:fld>
            <a:endParaRPr lang="en-US"/>
          </a:p>
        </p:txBody>
      </p:sp>
    </p:spTree>
    <p:extLst>
      <p:ext uri="{BB962C8B-B14F-4D97-AF65-F5344CB8AC3E}">
        <p14:creationId xmlns:p14="http://schemas.microsoft.com/office/powerpoint/2010/main" val="505951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77FBA2-8C44-FF72-63CD-E00962F3F225}"/>
              </a:ext>
            </a:extLst>
          </p:cNvPr>
          <p:cNvSpPr>
            <a:spLocks noGrp="1"/>
          </p:cNvSpPr>
          <p:nvPr>
            <p:ph type="title"/>
          </p:nvPr>
        </p:nvSpPr>
        <p:spPr/>
        <p:txBody>
          <a:bodyPr/>
          <a:lstStyle/>
          <a:p>
            <a:r>
              <a:rPr lang="en-US" dirty="0"/>
              <a:t>Determining minimum and maximum load for different generator set line-ups.</a:t>
            </a:r>
          </a:p>
        </p:txBody>
      </p:sp>
      <p:sp>
        <p:nvSpPr>
          <p:cNvPr id="3" name="Content Placeholder 2">
            <a:extLst>
              <a:ext uri="{FF2B5EF4-FFF2-40B4-BE49-F238E27FC236}">
                <a16:creationId xmlns:a16="http://schemas.microsoft.com/office/drawing/2014/main" id="{79C20690-B3FB-4685-9400-A7EA993AC1F7}"/>
              </a:ext>
            </a:extLst>
          </p:cNvPr>
          <p:cNvSpPr>
            <a:spLocks noGrp="1"/>
          </p:cNvSpPr>
          <p:nvPr>
            <p:ph idx="1"/>
          </p:nvPr>
        </p:nvSpPr>
        <p:spPr>
          <a:xfrm>
            <a:off x="838200" y="1825625"/>
            <a:ext cx="5505450" cy="4530725"/>
          </a:xfrm>
        </p:spPr>
        <p:txBody>
          <a:bodyPr>
            <a:normAutofit fontScale="85000" lnSpcReduction="20000"/>
          </a:bodyPr>
          <a:lstStyle/>
          <a:p>
            <a:r>
              <a:rPr lang="en-US" dirty="0"/>
              <a:t>For </a:t>
            </a:r>
            <a:r>
              <a:rPr lang="en-US" i="1" dirty="0"/>
              <a:t>n</a:t>
            </a:r>
            <a:r>
              <a:rPr lang="en-US" dirty="0"/>
              <a:t> generator sets, there are 2</a:t>
            </a:r>
            <a:r>
              <a:rPr lang="en-US" i="1" baseline="30000" dirty="0"/>
              <a:t>n </a:t>
            </a:r>
            <a:r>
              <a:rPr lang="en-US" dirty="0"/>
              <a:t>possible configurations of generator sets being online or offline.</a:t>
            </a:r>
          </a:p>
          <a:p>
            <a:r>
              <a:rPr lang="en-US" dirty="0"/>
              <a:t>For each configuration, calculate the minimum and maximum load.</a:t>
            </a:r>
          </a:p>
          <a:p>
            <a:pPr lvl="1"/>
            <a:r>
              <a:rPr lang="en-US" dirty="0"/>
              <a:t>Add up the minimum loads for online generator sets.</a:t>
            </a:r>
          </a:p>
          <a:p>
            <a:pPr lvl="1"/>
            <a:r>
              <a:rPr lang="en-US" dirty="0"/>
              <a:t>Add up the maximum loads for online generator sets.</a:t>
            </a:r>
          </a:p>
          <a:p>
            <a:r>
              <a:rPr lang="en-US" dirty="0"/>
              <a:t>Eliminate configurations that don’t meet QOS requirements.</a:t>
            </a:r>
          </a:p>
          <a:p>
            <a:pPr lvl="1"/>
            <a:r>
              <a:rPr lang="en-US" dirty="0"/>
              <a:t>If no energy storage, eliminate configurations with only one generator set.</a:t>
            </a:r>
          </a:p>
          <a:p>
            <a:r>
              <a:rPr lang="en-US" dirty="0"/>
              <a:t>Group configurations that have the same minimum and maximum load.</a:t>
            </a:r>
          </a:p>
        </p:txBody>
      </p:sp>
      <p:sp>
        <p:nvSpPr>
          <p:cNvPr id="4" name="Date Placeholder 3">
            <a:extLst>
              <a:ext uri="{FF2B5EF4-FFF2-40B4-BE49-F238E27FC236}">
                <a16:creationId xmlns:a16="http://schemas.microsoft.com/office/drawing/2014/main" id="{162CEA71-555A-E404-3939-8CC23D1377DF}"/>
              </a:ext>
            </a:extLst>
          </p:cNvPr>
          <p:cNvSpPr>
            <a:spLocks noGrp="1"/>
          </p:cNvSpPr>
          <p:nvPr>
            <p:ph type="dt" sz="half" idx="10"/>
          </p:nvPr>
        </p:nvSpPr>
        <p:spPr/>
        <p:txBody>
          <a:bodyPr/>
          <a:lstStyle/>
          <a:p>
            <a:r>
              <a:rPr lang="en-US"/>
              <a:t>2/4/2026</a:t>
            </a:r>
          </a:p>
        </p:txBody>
      </p:sp>
      <p:sp>
        <p:nvSpPr>
          <p:cNvPr id="5" name="Footer Placeholder 4">
            <a:extLst>
              <a:ext uri="{FF2B5EF4-FFF2-40B4-BE49-F238E27FC236}">
                <a16:creationId xmlns:a16="http://schemas.microsoft.com/office/drawing/2014/main" id="{E7C20CEC-E476-F2C9-C02B-BF5B9AFBC256}"/>
              </a:ext>
            </a:extLst>
          </p:cNvPr>
          <p:cNvSpPr>
            <a:spLocks noGrp="1"/>
          </p:cNvSpPr>
          <p:nvPr>
            <p:ph type="ftr" sz="quarter" idx="11"/>
          </p:nvPr>
        </p:nvSpPr>
        <p:spPr/>
        <p:txBody>
          <a:bodyPr/>
          <a:lstStyle/>
          <a:p>
            <a:r>
              <a:rPr lang="en-US"/>
              <a:t>© 2026 by Norbert Doerry                                                                                  This work is licensed via: CC BY 4.0</a:t>
            </a:r>
          </a:p>
        </p:txBody>
      </p:sp>
      <p:sp>
        <p:nvSpPr>
          <p:cNvPr id="6" name="Slide Number Placeholder 5">
            <a:extLst>
              <a:ext uri="{FF2B5EF4-FFF2-40B4-BE49-F238E27FC236}">
                <a16:creationId xmlns:a16="http://schemas.microsoft.com/office/drawing/2014/main" id="{7545052D-315D-63E8-87A4-CEB595668210}"/>
              </a:ext>
            </a:extLst>
          </p:cNvPr>
          <p:cNvSpPr>
            <a:spLocks noGrp="1"/>
          </p:cNvSpPr>
          <p:nvPr>
            <p:ph type="sldNum" sz="quarter" idx="12"/>
          </p:nvPr>
        </p:nvSpPr>
        <p:spPr/>
        <p:txBody>
          <a:bodyPr/>
          <a:lstStyle/>
          <a:p>
            <a:fld id="{13E3B7D2-2C23-477A-B7E5-64419E75BE45}" type="slidenum">
              <a:rPr lang="en-US" smtClean="0"/>
              <a:t>7</a:t>
            </a:fld>
            <a:endParaRPr lang="en-US"/>
          </a:p>
        </p:txBody>
      </p:sp>
      <p:pic>
        <p:nvPicPr>
          <p:cNvPr id="8" name="Picture 7">
            <a:extLst>
              <a:ext uri="{FF2B5EF4-FFF2-40B4-BE49-F238E27FC236}">
                <a16:creationId xmlns:a16="http://schemas.microsoft.com/office/drawing/2014/main" id="{75DE1371-B1A3-E50B-7729-FD20B02EAAD0}"/>
              </a:ext>
            </a:extLst>
          </p:cNvPr>
          <p:cNvPicPr>
            <a:picLocks noChangeAspect="1"/>
          </p:cNvPicPr>
          <p:nvPr/>
        </p:nvPicPr>
        <p:blipFill>
          <a:blip r:embed="rId2"/>
          <a:stretch>
            <a:fillRect/>
          </a:stretch>
        </p:blipFill>
        <p:spPr>
          <a:xfrm>
            <a:off x="6096000" y="1825624"/>
            <a:ext cx="6096000" cy="2686821"/>
          </a:xfrm>
          <a:prstGeom prst="rect">
            <a:avLst/>
          </a:prstGeom>
        </p:spPr>
      </p:pic>
      <p:sp>
        <p:nvSpPr>
          <p:cNvPr id="9" name="TextBox 8">
            <a:extLst>
              <a:ext uri="{FF2B5EF4-FFF2-40B4-BE49-F238E27FC236}">
                <a16:creationId xmlns:a16="http://schemas.microsoft.com/office/drawing/2014/main" id="{60B647B7-4E6E-C4F3-77DC-BA1CBBD9C0A4}"/>
              </a:ext>
            </a:extLst>
          </p:cNvPr>
          <p:cNvSpPr txBox="1"/>
          <p:nvPr/>
        </p:nvSpPr>
        <p:spPr>
          <a:xfrm>
            <a:off x="9816393" y="4661475"/>
            <a:ext cx="1032654" cy="1877437"/>
          </a:xfrm>
          <a:prstGeom prst="rect">
            <a:avLst/>
          </a:prstGeom>
          <a:noFill/>
        </p:spPr>
        <p:txBody>
          <a:bodyPr wrap="none" rtlCol="0">
            <a:spAutoFit/>
          </a:bodyPr>
          <a:lstStyle/>
          <a:p>
            <a:pPr algn="ctr"/>
            <a:r>
              <a:rPr lang="en-US" sz="1600" dirty="0"/>
              <a:t>Groups:</a:t>
            </a:r>
          </a:p>
          <a:p>
            <a:pPr algn="ctr"/>
            <a:r>
              <a:rPr lang="en-US" sz="1600" dirty="0"/>
              <a:t>3, 6, 9, 12</a:t>
            </a:r>
          </a:p>
          <a:p>
            <a:pPr algn="ctr"/>
            <a:r>
              <a:rPr lang="en-US" sz="1600" dirty="0"/>
              <a:t>5</a:t>
            </a:r>
          </a:p>
          <a:p>
            <a:pPr algn="ctr"/>
            <a:r>
              <a:rPr lang="en-US" sz="1600" dirty="0"/>
              <a:t>7,13</a:t>
            </a:r>
          </a:p>
          <a:p>
            <a:pPr algn="ctr"/>
            <a:r>
              <a:rPr lang="en-US" sz="1600" dirty="0"/>
              <a:t>10</a:t>
            </a:r>
          </a:p>
          <a:p>
            <a:pPr algn="ctr"/>
            <a:r>
              <a:rPr lang="en-US" sz="1600" dirty="0"/>
              <a:t>11,14</a:t>
            </a:r>
          </a:p>
          <a:p>
            <a:pPr algn="ctr"/>
            <a:r>
              <a:rPr lang="en-US" sz="1600" dirty="0"/>
              <a:t>15</a:t>
            </a:r>
          </a:p>
        </p:txBody>
      </p:sp>
      <p:sp>
        <p:nvSpPr>
          <p:cNvPr id="10" name="TextBox 9">
            <a:extLst>
              <a:ext uri="{FF2B5EF4-FFF2-40B4-BE49-F238E27FC236}">
                <a16:creationId xmlns:a16="http://schemas.microsoft.com/office/drawing/2014/main" id="{A6771228-1C3B-4C13-FA39-9CCBBCC39FD8}"/>
              </a:ext>
            </a:extLst>
          </p:cNvPr>
          <p:cNvSpPr txBox="1"/>
          <p:nvPr/>
        </p:nvSpPr>
        <p:spPr>
          <a:xfrm>
            <a:off x="7330439" y="4676863"/>
            <a:ext cx="1645921" cy="923330"/>
          </a:xfrm>
          <a:prstGeom prst="rect">
            <a:avLst/>
          </a:prstGeom>
          <a:noFill/>
        </p:spPr>
        <p:txBody>
          <a:bodyPr wrap="square" rtlCol="0">
            <a:spAutoFit/>
          </a:bodyPr>
          <a:lstStyle/>
          <a:p>
            <a:pPr algn="ctr"/>
            <a:r>
              <a:rPr lang="en-US" dirty="0">
                <a:solidFill>
                  <a:srgbClr val="FF0000"/>
                </a:solidFill>
              </a:rPr>
              <a:t>Configurations in red eliminated</a:t>
            </a:r>
          </a:p>
        </p:txBody>
      </p:sp>
    </p:spTree>
    <p:extLst>
      <p:ext uri="{BB962C8B-B14F-4D97-AF65-F5344CB8AC3E}">
        <p14:creationId xmlns:p14="http://schemas.microsoft.com/office/powerpoint/2010/main" val="7658591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CC95A9-5A1A-AA3B-A584-FFA997BA4EE3}"/>
              </a:ext>
            </a:extLst>
          </p:cNvPr>
          <p:cNvSpPr>
            <a:spLocks noGrp="1"/>
          </p:cNvSpPr>
          <p:nvPr>
            <p:ph type="title"/>
          </p:nvPr>
        </p:nvSpPr>
        <p:spPr/>
        <p:txBody>
          <a:bodyPr/>
          <a:lstStyle/>
          <a:p>
            <a:r>
              <a:rPr lang="en-US" dirty="0"/>
              <a:t>Create range of loads graph</a:t>
            </a:r>
          </a:p>
        </p:txBody>
      </p:sp>
      <p:sp>
        <p:nvSpPr>
          <p:cNvPr id="3" name="Content Placeholder 2">
            <a:extLst>
              <a:ext uri="{FF2B5EF4-FFF2-40B4-BE49-F238E27FC236}">
                <a16:creationId xmlns:a16="http://schemas.microsoft.com/office/drawing/2014/main" id="{B7E234BC-05EA-65D9-B5EB-EEFF42D664EA}"/>
              </a:ext>
            </a:extLst>
          </p:cNvPr>
          <p:cNvSpPr>
            <a:spLocks noGrp="1"/>
          </p:cNvSpPr>
          <p:nvPr>
            <p:ph idx="1"/>
          </p:nvPr>
        </p:nvSpPr>
        <p:spPr>
          <a:xfrm>
            <a:off x="182880" y="1440181"/>
            <a:ext cx="4968104" cy="4916170"/>
          </a:xfrm>
        </p:spPr>
        <p:txBody>
          <a:bodyPr>
            <a:normAutofit fontScale="40000" lnSpcReduction="20000"/>
          </a:bodyPr>
          <a:lstStyle/>
          <a:p>
            <a:r>
              <a:rPr lang="en-US" sz="4500" dirty="0"/>
              <a:t>Create a table where each row corresponds to a minimum or a maximum load a group of configurations can support.</a:t>
            </a:r>
          </a:p>
          <a:p>
            <a:pPr lvl="1"/>
            <a:r>
              <a:rPr lang="en-US" sz="4500" dirty="0"/>
              <a:t>Also include 0 total load and 100% of the rating of all generator sets.</a:t>
            </a:r>
          </a:p>
          <a:p>
            <a:r>
              <a:rPr lang="en-US" sz="4500" dirty="0"/>
              <a:t>The columns correspond to the group of configurations.</a:t>
            </a:r>
          </a:p>
          <a:p>
            <a:r>
              <a:rPr lang="en-US" sz="4500" dirty="0"/>
              <a:t>Color the cells green if the total load for the row falls between the minimum and maximum (inclusive) load for the group of configurations.</a:t>
            </a:r>
          </a:p>
          <a:p>
            <a:r>
              <a:rPr lang="en-US" sz="4500" dirty="0"/>
              <a:t>For the first row, color the cell corresponding to the group of configurations that would be least lightly loaded yellow.</a:t>
            </a:r>
          </a:p>
          <a:p>
            <a:r>
              <a:rPr lang="en-US" sz="4500" dirty="0"/>
              <a:t>For the last row, color the cell corresponding to the group with all generator sets online yellow.</a:t>
            </a:r>
          </a:p>
          <a:p>
            <a:r>
              <a:rPr lang="en-US" sz="4500" dirty="0"/>
              <a:t>For remaining analysis, choose one configuration from each group of configurations as representative for the group.</a:t>
            </a:r>
          </a:p>
          <a:p>
            <a:endParaRPr lang="en-US" dirty="0"/>
          </a:p>
        </p:txBody>
      </p:sp>
      <p:sp>
        <p:nvSpPr>
          <p:cNvPr id="4" name="Date Placeholder 3">
            <a:extLst>
              <a:ext uri="{FF2B5EF4-FFF2-40B4-BE49-F238E27FC236}">
                <a16:creationId xmlns:a16="http://schemas.microsoft.com/office/drawing/2014/main" id="{04568EBA-99EF-02DC-56CB-A896EDAA5A57}"/>
              </a:ext>
            </a:extLst>
          </p:cNvPr>
          <p:cNvSpPr>
            <a:spLocks noGrp="1"/>
          </p:cNvSpPr>
          <p:nvPr>
            <p:ph type="dt" sz="half" idx="10"/>
          </p:nvPr>
        </p:nvSpPr>
        <p:spPr/>
        <p:txBody>
          <a:bodyPr/>
          <a:lstStyle/>
          <a:p>
            <a:r>
              <a:rPr lang="en-US"/>
              <a:t>2/4/2026</a:t>
            </a:r>
          </a:p>
        </p:txBody>
      </p:sp>
      <p:sp>
        <p:nvSpPr>
          <p:cNvPr id="5" name="Footer Placeholder 4">
            <a:extLst>
              <a:ext uri="{FF2B5EF4-FFF2-40B4-BE49-F238E27FC236}">
                <a16:creationId xmlns:a16="http://schemas.microsoft.com/office/drawing/2014/main" id="{6818DF8B-8DCE-92FC-F60E-47217FF8B526}"/>
              </a:ext>
            </a:extLst>
          </p:cNvPr>
          <p:cNvSpPr>
            <a:spLocks noGrp="1"/>
          </p:cNvSpPr>
          <p:nvPr>
            <p:ph type="ftr" sz="quarter" idx="11"/>
          </p:nvPr>
        </p:nvSpPr>
        <p:spPr/>
        <p:txBody>
          <a:bodyPr/>
          <a:lstStyle/>
          <a:p>
            <a:r>
              <a:rPr lang="en-US"/>
              <a:t>© 2026 by Norbert Doerry                                                                                  This work is licensed via: CC BY 4.0</a:t>
            </a:r>
          </a:p>
        </p:txBody>
      </p:sp>
      <p:sp>
        <p:nvSpPr>
          <p:cNvPr id="6" name="Slide Number Placeholder 5">
            <a:extLst>
              <a:ext uri="{FF2B5EF4-FFF2-40B4-BE49-F238E27FC236}">
                <a16:creationId xmlns:a16="http://schemas.microsoft.com/office/drawing/2014/main" id="{86DA4F2C-5713-997D-20D0-BFF72B69D024}"/>
              </a:ext>
            </a:extLst>
          </p:cNvPr>
          <p:cNvSpPr>
            <a:spLocks noGrp="1"/>
          </p:cNvSpPr>
          <p:nvPr>
            <p:ph type="sldNum" sz="quarter" idx="12"/>
          </p:nvPr>
        </p:nvSpPr>
        <p:spPr/>
        <p:txBody>
          <a:bodyPr/>
          <a:lstStyle/>
          <a:p>
            <a:fld id="{13E3B7D2-2C23-477A-B7E5-64419E75BE45}" type="slidenum">
              <a:rPr lang="en-US" smtClean="0"/>
              <a:t>8</a:t>
            </a:fld>
            <a:endParaRPr lang="en-US"/>
          </a:p>
        </p:txBody>
      </p:sp>
      <p:pic>
        <p:nvPicPr>
          <p:cNvPr id="8" name="Picture 7">
            <a:extLst>
              <a:ext uri="{FF2B5EF4-FFF2-40B4-BE49-F238E27FC236}">
                <a16:creationId xmlns:a16="http://schemas.microsoft.com/office/drawing/2014/main" id="{B95E51E5-DE85-A2A4-4D67-6DAA88A87CDD}"/>
              </a:ext>
            </a:extLst>
          </p:cNvPr>
          <p:cNvPicPr>
            <a:picLocks noChangeAspect="1"/>
          </p:cNvPicPr>
          <p:nvPr/>
        </p:nvPicPr>
        <p:blipFill>
          <a:blip r:embed="rId2"/>
          <a:stretch>
            <a:fillRect/>
          </a:stretch>
        </p:blipFill>
        <p:spPr>
          <a:xfrm>
            <a:off x="5150985" y="1937240"/>
            <a:ext cx="7041016" cy="3033053"/>
          </a:xfrm>
          <a:prstGeom prst="rect">
            <a:avLst/>
          </a:prstGeom>
        </p:spPr>
      </p:pic>
      <p:sp>
        <p:nvSpPr>
          <p:cNvPr id="9" name="TextBox 8">
            <a:extLst>
              <a:ext uri="{FF2B5EF4-FFF2-40B4-BE49-F238E27FC236}">
                <a16:creationId xmlns:a16="http://schemas.microsoft.com/office/drawing/2014/main" id="{EBCF86AF-2F5E-E313-0509-ECC8D01E62CD}"/>
              </a:ext>
            </a:extLst>
          </p:cNvPr>
          <p:cNvSpPr txBox="1"/>
          <p:nvPr/>
        </p:nvSpPr>
        <p:spPr>
          <a:xfrm>
            <a:off x="5946237" y="4970294"/>
            <a:ext cx="5328725" cy="923330"/>
          </a:xfrm>
          <a:prstGeom prst="rect">
            <a:avLst/>
          </a:prstGeom>
          <a:noFill/>
        </p:spPr>
        <p:txBody>
          <a:bodyPr wrap="square" rtlCol="0">
            <a:spAutoFit/>
          </a:bodyPr>
          <a:lstStyle/>
          <a:p>
            <a:r>
              <a:rPr lang="en-US" dirty="0"/>
              <a:t>For a given total load, this graph indicates which group of configurations are feasible; still need to know which group of configurations is best.</a:t>
            </a:r>
          </a:p>
        </p:txBody>
      </p:sp>
    </p:spTree>
    <p:extLst>
      <p:ext uri="{BB962C8B-B14F-4D97-AF65-F5344CB8AC3E}">
        <p14:creationId xmlns:p14="http://schemas.microsoft.com/office/powerpoint/2010/main" val="41614922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6B4382-3955-FB49-391C-D0189BEEC6C5}"/>
              </a:ext>
            </a:extLst>
          </p:cNvPr>
          <p:cNvSpPr>
            <a:spLocks noGrp="1"/>
          </p:cNvSpPr>
          <p:nvPr>
            <p:ph type="title"/>
          </p:nvPr>
        </p:nvSpPr>
        <p:spPr/>
        <p:txBody>
          <a:bodyPr/>
          <a:lstStyle/>
          <a:p>
            <a:r>
              <a:rPr lang="en-US" dirty="0"/>
              <a:t>Calculate Fuel Rates</a:t>
            </a:r>
          </a:p>
        </p:txBody>
      </p:sp>
      <p:sp>
        <p:nvSpPr>
          <p:cNvPr id="3" name="Content Placeholder 2">
            <a:extLst>
              <a:ext uri="{FF2B5EF4-FFF2-40B4-BE49-F238E27FC236}">
                <a16:creationId xmlns:a16="http://schemas.microsoft.com/office/drawing/2014/main" id="{AAE4BB5D-A375-420A-AF09-BD35130175EC}"/>
              </a:ext>
            </a:extLst>
          </p:cNvPr>
          <p:cNvSpPr>
            <a:spLocks noGrp="1"/>
          </p:cNvSpPr>
          <p:nvPr>
            <p:ph idx="1"/>
          </p:nvPr>
        </p:nvSpPr>
        <p:spPr>
          <a:xfrm>
            <a:off x="838200" y="1825625"/>
            <a:ext cx="4555633" cy="4351338"/>
          </a:xfrm>
        </p:spPr>
        <p:txBody>
          <a:bodyPr>
            <a:normAutofit lnSpcReduction="10000"/>
          </a:bodyPr>
          <a:lstStyle/>
          <a:p>
            <a:r>
              <a:rPr lang="en-US" dirty="0"/>
              <a:t>Fuel consumption for generator sets typically provided as specific fuel consumption (</a:t>
            </a:r>
            <a:r>
              <a:rPr lang="en-US" dirty="0" err="1"/>
              <a:t>sfc</a:t>
            </a:r>
            <a:r>
              <a:rPr lang="en-US" dirty="0"/>
              <a:t>) for a few operating point.</a:t>
            </a:r>
          </a:p>
          <a:p>
            <a:r>
              <a:rPr lang="en-US" dirty="0"/>
              <a:t>Best practice is to convert the </a:t>
            </a:r>
            <a:r>
              <a:rPr lang="en-US" dirty="0" err="1"/>
              <a:t>sfc</a:t>
            </a:r>
            <a:r>
              <a:rPr lang="en-US" dirty="0"/>
              <a:t> values to fuel rates,  curve fit the fuel rate points, then use the resulting curve to estimate fuel rates for a given power level.</a:t>
            </a:r>
          </a:p>
        </p:txBody>
      </p:sp>
      <p:sp>
        <p:nvSpPr>
          <p:cNvPr id="4" name="Date Placeholder 3">
            <a:extLst>
              <a:ext uri="{FF2B5EF4-FFF2-40B4-BE49-F238E27FC236}">
                <a16:creationId xmlns:a16="http://schemas.microsoft.com/office/drawing/2014/main" id="{35543237-FA4F-D293-97EA-CC7AE6D697D9}"/>
              </a:ext>
            </a:extLst>
          </p:cNvPr>
          <p:cNvSpPr>
            <a:spLocks noGrp="1"/>
          </p:cNvSpPr>
          <p:nvPr>
            <p:ph type="dt" sz="half" idx="10"/>
          </p:nvPr>
        </p:nvSpPr>
        <p:spPr/>
        <p:txBody>
          <a:bodyPr/>
          <a:lstStyle/>
          <a:p>
            <a:r>
              <a:rPr lang="en-US"/>
              <a:t>2/4/2026</a:t>
            </a:r>
          </a:p>
        </p:txBody>
      </p:sp>
      <p:sp>
        <p:nvSpPr>
          <p:cNvPr id="5" name="Footer Placeholder 4">
            <a:extLst>
              <a:ext uri="{FF2B5EF4-FFF2-40B4-BE49-F238E27FC236}">
                <a16:creationId xmlns:a16="http://schemas.microsoft.com/office/drawing/2014/main" id="{0D0CFCA3-C896-92BD-2A92-70777DC25879}"/>
              </a:ext>
            </a:extLst>
          </p:cNvPr>
          <p:cNvSpPr>
            <a:spLocks noGrp="1"/>
          </p:cNvSpPr>
          <p:nvPr>
            <p:ph type="ftr" sz="quarter" idx="11"/>
          </p:nvPr>
        </p:nvSpPr>
        <p:spPr/>
        <p:txBody>
          <a:bodyPr/>
          <a:lstStyle/>
          <a:p>
            <a:r>
              <a:rPr lang="en-US"/>
              <a:t>© 2026 by Norbert Doerry                                                                                  This work is licensed via: CC BY 4.0</a:t>
            </a:r>
          </a:p>
        </p:txBody>
      </p:sp>
      <p:sp>
        <p:nvSpPr>
          <p:cNvPr id="6" name="Slide Number Placeholder 5">
            <a:extLst>
              <a:ext uri="{FF2B5EF4-FFF2-40B4-BE49-F238E27FC236}">
                <a16:creationId xmlns:a16="http://schemas.microsoft.com/office/drawing/2014/main" id="{3FC765ED-A3F2-9BF7-4C62-E86D77F93C73}"/>
              </a:ext>
            </a:extLst>
          </p:cNvPr>
          <p:cNvSpPr>
            <a:spLocks noGrp="1"/>
          </p:cNvSpPr>
          <p:nvPr>
            <p:ph type="sldNum" sz="quarter" idx="12"/>
          </p:nvPr>
        </p:nvSpPr>
        <p:spPr/>
        <p:txBody>
          <a:bodyPr/>
          <a:lstStyle/>
          <a:p>
            <a:fld id="{13E3B7D2-2C23-477A-B7E5-64419E75BE45}" type="slidenum">
              <a:rPr lang="en-US" smtClean="0"/>
              <a:t>9</a:t>
            </a:fld>
            <a:endParaRPr lang="en-US"/>
          </a:p>
        </p:txBody>
      </p:sp>
      <p:pic>
        <p:nvPicPr>
          <p:cNvPr id="8" name="Picture 7">
            <a:extLst>
              <a:ext uri="{FF2B5EF4-FFF2-40B4-BE49-F238E27FC236}">
                <a16:creationId xmlns:a16="http://schemas.microsoft.com/office/drawing/2014/main" id="{05044B8D-8553-E4A4-C258-781A6F674711}"/>
              </a:ext>
            </a:extLst>
          </p:cNvPr>
          <p:cNvPicPr>
            <a:picLocks noChangeAspect="1"/>
          </p:cNvPicPr>
          <p:nvPr/>
        </p:nvPicPr>
        <p:blipFill>
          <a:blip r:embed="rId2"/>
          <a:stretch>
            <a:fillRect/>
          </a:stretch>
        </p:blipFill>
        <p:spPr>
          <a:xfrm>
            <a:off x="7291755" y="248047"/>
            <a:ext cx="2362200" cy="2573842"/>
          </a:xfrm>
          <a:prstGeom prst="rect">
            <a:avLst/>
          </a:prstGeom>
        </p:spPr>
      </p:pic>
      <p:pic>
        <p:nvPicPr>
          <p:cNvPr id="12" name="Picture 11">
            <a:extLst>
              <a:ext uri="{FF2B5EF4-FFF2-40B4-BE49-F238E27FC236}">
                <a16:creationId xmlns:a16="http://schemas.microsoft.com/office/drawing/2014/main" id="{E96402A8-0FC7-9A7C-B10E-C4B8FA7C8D3C}"/>
              </a:ext>
            </a:extLst>
          </p:cNvPr>
          <p:cNvPicPr>
            <a:picLocks noChangeAspect="1"/>
          </p:cNvPicPr>
          <p:nvPr/>
        </p:nvPicPr>
        <p:blipFill>
          <a:blip r:embed="rId3"/>
          <a:stretch>
            <a:fillRect/>
          </a:stretch>
        </p:blipFill>
        <p:spPr>
          <a:xfrm>
            <a:off x="5393833" y="3279764"/>
            <a:ext cx="3216767" cy="2180493"/>
          </a:xfrm>
          <a:prstGeom prst="rect">
            <a:avLst/>
          </a:prstGeom>
        </p:spPr>
      </p:pic>
      <p:pic>
        <p:nvPicPr>
          <p:cNvPr id="14" name="Picture 13">
            <a:extLst>
              <a:ext uri="{FF2B5EF4-FFF2-40B4-BE49-F238E27FC236}">
                <a16:creationId xmlns:a16="http://schemas.microsoft.com/office/drawing/2014/main" id="{589A0D26-4255-120D-A307-5D456B286534}"/>
              </a:ext>
            </a:extLst>
          </p:cNvPr>
          <p:cNvPicPr>
            <a:picLocks noChangeAspect="1"/>
          </p:cNvPicPr>
          <p:nvPr/>
        </p:nvPicPr>
        <p:blipFill>
          <a:blip r:embed="rId4"/>
          <a:stretch>
            <a:fillRect/>
          </a:stretch>
        </p:blipFill>
        <p:spPr>
          <a:xfrm>
            <a:off x="8610600" y="2974514"/>
            <a:ext cx="3553499" cy="2755304"/>
          </a:xfrm>
          <a:prstGeom prst="rect">
            <a:avLst/>
          </a:prstGeom>
        </p:spPr>
      </p:pic>
      <p:sp>
        <p:nvSpPr>
          <p:cNvPr id="15" name="TextBox 14">
            <a:extLst>
              <a:ext uri="{FF2B5EF4-FFF2-40B4-BE49-F238E27FC236}">
                <a16:creationId xmlns:a16="http://schemas.microsoft.com/office/drawing/2014/main" id="{12858248-753B-54F5-135D-4A2523C0A077}"/>
              </a:ext>
            </a:extLst>
          </p:cNvPr>
          <p:cNvSpPr txBox="1"/>
          <p:nvPr/>
        </p:nvSpPr>
        <p:spPr>
          <a:xfrm>
            <a:off x="5779477" y="5633944"/>
            <a:ext cx="2271327" cy="369332"/>
          </a:xfrm>
          <a:prstGeom prst="rect">
            <a:avLst/>
          </a:prstGeom>
          <a:noFill/>
        </p:spPr>
        <p:txBody>
          <a:bodyPr wrap="none" rtlCol="0">
            <a:spAutoFit/>
          </a:bodyPr>
          <a:lstStyle/>
          <a:p>
            <a:r>
              <a:rPr lang="en-US" dirty="0"/>
              <a:t>20 MW Generator set</a:t>
            </a:r>
          </a:p>
        </p:txBody>
      </p:sp>
      <p:sp>
        <p:nvSpPr>
          <p:cNvPr id="16" name="TextBox 15">
            <a:extLst>
              <a:ext uri="{FF2B5EF4-FFF2-40B4-BE49-F238E27FC236}">
                <a16:creationId xmlns:a16="http://schemas.microsoft.com/office/drawing/2014/main" id="{6374518C-96F6-FC19-7A80-C2896437996A}"/>
              </a:ext>
            </a:extLst>
          </p:cNvPr>
          <p:cNvSpPr txBox="1"/>
          <p:nvPr/>
        </p:nvSpPr>
        <p:spPr>
          <a:xfrm>
            <a:off x="9313401" y="5807631"/>
            <a:ext cx="2147896" cy="369332"/>
          </a:xfrm>
          <a:prstGeom prst="rect">
            <a:avLst/>
          </a:prstGeom>
          <a:noFill/>
        </p:spPr>
        <p:txBody>
          <a:bodyPr wrap="none" rtlCol="0">
            <a:spAutoFit/>
          </a:bodyPr>
          <a:lstStyle/>
          <a:p>
            <a:r>
              <a:rPr lang="en-US" dirty="0"/>
              <a:t>5 MW Generator set</a:t>
            </a:r>
          </a:p>
        </p:txBody>
      </p:sp>
    </p:spTree>
    <p:extLst>
      <p:ext uri="{BB962C8B-B14F-4D97-AF65-F5344CB8AC3E}">
        <p14:creationId xmlns:p14="http://schemas.microsoft.com/office/powerpoint/2010/main" val="1817985995"/>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7776</TotalTime>
  <Words>1507</Words>
  <Application>Microsoft Office PowerPoint</Application>
  <PresentationFormat>Widescreen</PresentationFormat>
  <Paragraphs>134</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Aptos</vt:lpstr>
      <vt:lpstr>Aptos Display</vt:lpstr>
      <vt:lpstr>Arial</vt:lpstr>
      <vt:lpstr>1_Office Theme</vt:lpstr>
      <vt:lpstr>Developing a generator set scheduling table Shipboard Power System Fundamentals  Revision of 4 February 2026</vt:lpstr>
      <vt:lpstr>Essential Questions</vt:lpstr>
      <vt:lpstr>Generator Set Scheduling Table</vt:lpstr>
      <vt:lpstr>Example</vt:lpstr>
      <vt:lpstr>Operating constraints</vt:lpstr>
      <vt:lpstr>Operating Constraints (continued)</vt:lpstr>
      <vt:lpstr>Determining minimum and maximum load for different generator set line-ups.</vt:lpstr>
      <vt:lpstr>Create range of loads graph</vt:lpstr>
      <vt:lpstr>Calculate Fuel Rates</vt:lpstr>
      <vt:lpstr>Optimal operating point for configurations with two different types of generator sets</vt:lpstr>
      <vt:lpstr>Modify the range of loads graph to include transition powers and add fuel rates </vt:lpstr>
      <vt:lpstr>Create Scheduling Table</vt:lpstr>
      <vt:lpstr>Simplification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Developing a generator set scheduling table</dc:title>
  <dc:creator>Norbert Doerry</dc:creator>
  <cp:lastModifiedBy>Norbert Doerry</cp:lastModifiedBy>
  <cp:revision>125</cp:revision>
  <dcterms:created xsi:type="dcterms:W3CDTF">2025-04-03T12:58:23Z</dcterms:created>
  <dcterms:modified xsi:type="dcterms:W3CDTF">2026-02-04T21:23:20Z</dcterms:modified>
</cp:coreProperties>
</file>